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9" r:id="rId2"/>
    <p:sldId id="257" r:id="rId3"/>
    <p:sldId id="260" r:id="rId4"/>
    <p:sldId id="261" r:id="rId5"/>
    <p:sldId id="262" r:id="rId6"/>
    <p:sldId id="265" r:id="rId7"/>
    <p:sldId id="264" r:id="rId8"/>
    <p:sldId id="266" r:id="rId9"/>
    <p:sldId id="267" r:id="rId10"/>
    <p:sldId id="268" r:id="rId11"/>
    <p:sldId id="269" r:id="rId12"/>
    <p:sldId id="270" r:id="rId13"/>
    <p:sldId id="271" r:id="rId14"/>
    <p:sldId id="272" r:id="rId15"/>
    <p:sldId id="276" r:id="rId16"/>
    <p:sldId id="277" r:id="rId17"/>
    <p:sldId id="280" r:id="rId18"/>
    <p:sldId id="284" r:id="rId19"/>
    <p:sldId id="287" r:id="rId20"/>
    <p:sldId id="289" r:id="rId21"/>
    <p:sldId id="290" r:id="rId22"/>
  </p:sldIdLst>
  <p:sldSz cx="9144000" cy="6858000" type="screen4x3"/>
  <p:notesSz cx="7010400" cy="9296400"/>
  <p:defaultTextStyle>
    <a:defPPr>
      <a:defRPr lang="en-US"/>
    </a:defPPr>
    <a:lvl1pPr algn="l" rtl="0" fontAlgn="base">
      <a:spcBef>
        <a:spcPct val="0"/>
      </a:spcBef>
      <a:spcAft>
        <a:spcPct val="0"/>
      </a:spcAft>
      <a:defRPr sz="2400" kern="1200">
        <a:solidFill>
          <a:srgbClr val="FFCC00"/>
        </a:solidFill>
        <a:latin typeface="Times New Roman" pitchFamily="18" charset="0"/>
        <a:ea typeface="+mn-ea"/>
        <a:cs typeface="+mn-cs"/>
      </a:defRPr>
    </a:lvl1pPr>
    <a:lvl2pPr marL="457200" algn="l" rtl="0" fontAlgn="base">
      <a:spcBef>
        <a:spcPct val="0"/>
      </a:spcBef>
      <a:spcAft>
        <a:spcPct val="0"/>
      </a:spcAft>
      <a:defRPr sz="2400" kern="1200">
        <a:solidFill>
          <a:srgbClr val="FFCC00"/>
        </a:solidFill>
        <a:latin typeface="Times New Roman" pitchFamily="18" charset="0"/>
        <a:ea typeface="+mn-ea"/>
        <a:cs typeface="+mn-cs"/>
      </a:defRPr>
    </a:lvl2pPr>
    <a:lvl3pPr marL="914400" algn="l" rtl="0" fontAlgn="base">
      <a:spcBef>
        <a:spcPct val="0"/>
      </a:spcBef>
      <a:spcAft>
        <a:spcPct val="0"/>
      </a:spcAft>
      <a:defRPr sz="2400" kern="1200">
        <a:solidFill>
          <a:srgbClr val="FFCC00"/>
        </a:solidFill>
        <a:latin typeface="Times New Roman" pitchFamily="18" charset="0"/>
        <a:ea typeface="+mn-ea"/>
        <a:cs typeface="+mn-cs"/>
      </a:defRPr>
    </a:lvl3pPr>
    <a:lvl4pPr marL="1371600" algn="l" rtl="0" fontAlgn="base">
      <a:spcBef>
        <a:spcPct val="0"/>
      </a:spcBef>
      <a:spcAft>
        <a:spcPct val="0"/>
      </a:spcAft>
      <a:defRPr sz="2400" kern="1200">
        <a:solidFill>
          <a:srgbClr val="FFCC00"/>
        </a:solidFill>
        <a:latin typeface="Times New Roman" pitchFamily="18" charset="0"/>
        <a:ea typeface="+mn-ea"/>
        <a:cs typeface="+mn-cs"/>
      </a:defRPr>
    </a:lvl4pPr>
    <a:lvl5pPr marL="1828800" algn="l" rtl="0" fontAlgn="base">
      <a:spcBef>
        <a:spcPct val="0"/>
      </a:spcBef>
      <a:spcAft>
        <a:spcPct val="0"/>
      </a:spcAft>
      <a:defRPr sz="2400" kern="1200">
        <a:solidFill>
          <a:srgbClr val="FFCC00"/>
        </a:solidFill>
        <a:latin typeface="Times New Roman" pitchFamily="18" charset="0"/>
        <a:ea typeface="+mn-ea"/>
        <a:cs typeface="+mn-cs"/>
      </a:defRPr>
    </a:lvl5pPr>
    <a:lvl6pPr marL="2286000" algn="l" defTabSz="914400" rtl="0" eaLnBrk="1" latinLnBrk="0" hangingPunct="1">
      <a:defRPr sz="2400" kern="1200">
        <a:solidFill>
          <a:srgbClr val="FFCC00"/>
        </a:solidFill>
        <a:latin typeface="Times New Roman" pitchFamily="18" charset="0"/>
        <a:ea typeface="+mn-ea"/>
        <a:cs typeface="+mn-cs"/>
      </a:defRPr>
    </a:lvl6pPr>
    <a:lvl7pPr marL="2743200" algn="l" defTabSz="914400" rtl="0" eaLnBrk="1" latinLnBrk="0" hangingPunct="1">
      <a:defRPr sz="2400" kern="1200">
        <a:solidFill>
          <a:srgbClr val="FFCC00"/>
        </a:solidFill>
        <a:latin typeface="Times New Roman" pitchFamily="18" charset="0"/>
        <a:ea typeface="+mn-ea"/>
        <a:cs typeface="+mn-cs"/>
      </a:defRPr>
    </a:lvl7pPr>
    <a:lvl8pPr marL="3200400" algn="l" defTabSz="914400" rtl="0" eaLnBrk="1" latinLnBrk="0" hangingPunct="1">
      <a:defRPr sz="2400" kern="1200">
        <a:solidFill>
          <a:srgbClr val="FFCC00"/>
        </a:solidFill>
        <a:latin typeface="Times New Roman" pitchFamily="18" charset="0"/>
        <a:ea typeface="+mn-ea"/>
        <a:cs typeface="+mn-cs"/>
      </a:defRPr>
    </a:lvl8pPr>
    <a:lvl9pPr marL="3657600" algn="l" defTabSz="914400" rtl="0" eaLnBrk="1" latinLnBrk="0" hangingPunct="1">
      <a:defRPr sz="2400" kern="1200">
        <a:solidFill>
          <a:srgbClr val="FFCC00"/>
        </a:solidFill>
        <a:latin typeface="Times New Roman" pitchFamily="18" charset="0"/>
        <a:ea typeface="+mn-ea"/>
        <a:cs typeface="+mn-cs"/>
      </a:defRPr>
    </a:lvl9pPr>
  </p:defaultTextStyle>
  <p:extLst>
    <p:ext uri="{521415D9-36F7-43E2-AB2F-B90AF26B5E84}">
      <p14:sectionLst xmlns:p14="http://schemas.microsoft.com/office/powerpoint/2010/main">
        <p14:section name="Untitled Section" id="{9D5A60DD-ED68-439D-BD1F-B813F1F3BEFA}">
          <p14:sldIdLst>
            <p14:sldId id="259"/>
            <p14:sldId id="257"/>
            <p14:sldId id="260"/>
            <p14:sldId id="261"/>
            <p14:sldId id="262"/>
            <p14:sldId id="265"/>
            <p14:sldId id="264"/>
            <p14:sldId id="266"/>
            <p14:sldId id="267"/>
            <p14:sldId id="268"/>
            <p14:sldId id="269"/>
            <p14:sldId id="270"/>
            <p14:sldId id="271"/>
            <p14:sldId id="272"/>
            <p14:sldId id="276"/>
            <p14:sldId id="277"/>
            <p14:sldId id="280"/>
            <p14:sldId id="284"/>
            <p14:sldId id="287"/>
            <p14:sldId id="289"/>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0000"/>
    <a:srgbClr val="0066FF"/>
    <a:srgbClr val="0000FF"/>
    <a:srgbClr val="FFCC00"/>
    <a:srgbClr val="33CCFF"/>
    <a:srgbClr val="3399FF"/>
    <a:srgbClr val="9933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8965" autoAdjust="0"/>
  </p:normalViewPr>
  <p:slideViewPr>
    <p:cSldViewPr>
      <p:cViewPr varScale="1">
        <p:scale>
          <a:sx n="92" d="100"/>
          <a:sy n="92" d="100"/>
        </p:scale>
        <p:origin x="2076"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3E45FC5-67FD-4325-AE7C-5CC0CC3DCA52}" type="datetimeFigureOut">
              <a:rPr lang="en-US" smtClean="0"/>
              <a:t>1/5/2018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8822821-9BEE-46DD-B279-27CFDCDA5BDF}" type="slidenum">
              <a:rPr lang="en-US" smtClean="0"/>
              <a:t>‹#›</a:t>
            </a:fld>
            <a:endParaRPr lang="en-US"/>
          </a:p>
        </p:txBody>
      </p:sp>
    </p:spTree>
    <p:extLst>
      <p:ext uri="{BB962C8B-B14F-4D97-AF65-F5344CB8AC3E}">
        <p14:creationId xmlns:p14="http://schemas.microsoft.com/office/powerpoint/2010/main" val="786736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184"/>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idx="1"/>
          </p:nvPr>
        </p:nvSpPr>
        <p:spPr>
          <a:xfrm>
            <a:off x="3971183" y="0"/>
            <a:ext cx="3037628" cy="464184"/>
          </a:xfrm>
          <a:prstGeom prst="rect">
            <a:avLst/>
          </a:prstGeom>
        </p:spPr>
        <p:txBody>
          <a:bodyPr vert="horz" lIns="91577" tIns="45789" rIns="91577" bIns="45789" rtlCol="0"/>
          <a:lstStyle>
            <a:lvl1pPr algn="r">
              <a:defRPr sz="1200"/>
            </a:lvl1pPr>
          </a:lstStyle>
          <a:p>
            <a:fld id="{451C68FC-5209-41D0-AC28-09F9AB4E7B0F}" type="datetimeFigureOut">
              <a:rPr lang="en-US" smtClean="0"/>
              <a:pPr/>
              <a:t>1/5/2018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577" tIns="45789" rIns="91577" bIns="45789" rtlCol="0" anchor="ctr"/>
          <a:lstStyle/>
          <a:p>
            <a:endParaRPr lang="en-US" dirty="0"/>
          </a:p>
        </p:txBody>
      </p:sp>
      <p:sp>
        <p:nvSpPr>
          <p:cNvPr id="5" name="Notes Placeholder 4"/>
          <p:cNvSpPr>
            <a:spLocks noGrp="1"/>
          </p:cNvSpPr>
          <p:nvPr>
            <p:ph type="body" sz="quarter" idx="3"/>
          </p:nvPr>
        </p:nvSpPr>
        <p:spPr>
          <a:xfrm>
            <a:off x="701359" y="4416108"/>
            <a:ext cx="5607684" cy="4182427"/>
          </a:xfrm>
          <a:prstGeom prst="rect">
            <a:avLst/>
          </a:prstGeom>
        </p:spPr>
        <p:txBody>
          <a:bodyPr vert="horz" lIns="91577" tIns="45789" rIns="91577" bIns="457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27"/>
            <a:ext cx="3037628" cy="464184"/>
          </a:xfrm>
          <a:prstGeom prst="rect">
            <a:avLst/>
          </a:prstGeom>
        </p:spPr>
        <p:txBody>
          <a:bodyPr vert="horz" lIns="91577" tIns="45789" rIns="91577" bIns="457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183" y="8830627"/>
            <a:ext cx="3037628" cy="464184"/>
          </a:xfrm>
          <a:prstGeom prst="rect">
            <a:avLst/>
          </a:prstGeom>
        </p:spPr>
        <p:txBody>
          <a:bodyPr vert="horz" lIns="91577" tIns="45789" rIns="91577" bIns="45789" rtlCol="0" anchor="b"/>
          <a:lstStyle>
            <a:lvl1pPr algn="r">
              <a:defRPr sz="1200"/>
            </a:lvl1pPr>
          </a:lstStyle>
          <a:p>
            <a:fld id="{4C1F85CB-0161-4063-92B7-B13D425210C9}" type="slidenum">
              <a:rPr lang="en-US" smtClean="0"/>
              <a:pPr/>
              <a:t>‹#›</a:t>
            </a:fld>
            <a:endParaRPr lang="en-US" dirty="0"/>
          </a:p>
        </p:txBody>
      </p:sp>
    </p:spTree>
    <p:extLst>
      <p:ext uri="{BB962C8B-B14F-4D97-AF65-F5344CB8AC3E}">
        <p14:creationId xmlns:p14="http://schemas.microsoft.com/office/powerpoint/2010/main" val="92302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THE MOON: GEOLOGIC HISTORY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All slides are from NASA, except where noted.)</a:t>
            </a:r>
          </a:p>
        </p:txBody>
      </p:sp>
      <p:sp>
        <p:nvSpPr>
          <p:cNvPr id="4" name="Slide Number Placeholder 3"/>
          <p:cNvSpPr>
            <a:spLocks noGrp="1"/>
          </p:cNvSpPr>
          <p:nvPr>
            <p:ph type="sldNum" sz="quarter" idx="10"/>
          </p:nvPr>
        </p:nvSpPr>
        <p:spPr/>
        <p:txBody>
          <a:bodyPr/>
          <a:lstStyle/>
          <a:p>
            <a:fld id="{4C1F85CB-0161-4063-92B7-B13D425210C9}" type="slidenum">
              <a:rPr lang="en-US" smtClean="0"/>
              <a:pPr/>
              <a:t>1</a:t>
            </a:fld>
            <a:endParaRPr lang="en-US" dirty="0"/>
          </a:p>
        </p:txBody>
      </p:sp>
    </p:spTree>
    <p:extLst>
      <p:ext uri="{BB962C8B-B14F-4D97-AF65-F5344CB8AC3E}">
        <p14:creationId xmlns:p14="http://schemas.microsoft.com/office/powerpoint/2010/main" val="41882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NASA stores </a:t>
            </a:r>
            <a:r>
              <a:rPr lang="en-US" dirty="0" smtClean="0">
                <a:latin typeface="Arial" panose="020B0604020202020204" pitchFamily="34" charset="0"/>
                <a:cs typeface="Arial" panose="020B0604020202020204" pitchFamily="34" charset="0"/>
              </a:rPr>
              <a:t>Lunar </a:t>
            </a:r>
            <a:r>
              <a:rPr lang="en-US" dirty="0">
                <a:latin typeface="Arial" panose="020B0604020202020204" pitchFamily="34" charset="0"/>
                <a:cs typeface="Arial" panose="020B0604020202020204" pitchFamily="34" charset="0"/>
              </a:rPr>
              <a:t>samples </a:t>
            </a:r>
            <a:r>
              <a:rPr lang="en-US" dirty="0" smtClean="0">
                <a:latin typeface="Arial" panose="020B0604020202020204" pitchFamily="34" charset="0"/>
                <a:cs typeface="Arial" panose="020B0604020202020204" pitchFamily="34" charset="0"/>
              </a:rPr>
              <a:t>that are in </a:t>
            </a:r>
            <a:r>
              <a:rPr lang="en-US" dirty="0">
                <a:latin typeface="Arial" panose="020B0604020202020204" pitchFamily="34" charset="0"/>
                <a:cs typeface="Arial" panose="020B0604020202020204" pitchFamily="34" charset="0"/>
              </a:rPr>
              <a:t>pristine condition in the Lunar Curatorial Facility at the Johnson Space Center in Houston, Texas. The samples remain in the glass and stainless steel cabinets, bathed in an atmosphere of </a:t>
            </a:r>
            <a:r>
              <a:rPr lang="en-US" dirty="0" smtClean="0">
                <a:latin typeface="Arial" panose="020B0604020202020204" pitchFamily="34" charset="0"/>
                <a:cs typeface="Arial" panose="020B0604020202020204" pitchFamily="34" charset="0"/>
              </a:rPr>
              <a:t> Nitrogen</a:t>
            </a:r>
            <a:r>
              <a:rPr lang="en-US" dirty="0">
                <a:latin typeface="Arial" panose="020B0604020202020204" pitchFamily="34" charset="0"/>
                <a:cs typeface="Arial" panose="020B0604020202020204" pitchFamily="34" charset="0"/>
              </a:rPr>
              <a:t>, which is relatively inert, so the samples are not altered by reaction with air.  (S80-29345</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For more information</a:t>
            </a:r>
            <a:r>
              <a:rPr lang="en-US" baseline="0" dirty="0" smtClean="0">
                <a:latin typeface="Arial" panose="020B0604020202020204" pitchFamily="34" charset="0"/>
                <a:cs typeface="Arial" panose="020B0604020202020204" pitchFamily="34" charset="0"/>
              </a:rPr>
              <a:t> and a virtual tour go to : http://curator.jsc.nasa.gov/lunar/lun-fac.cfm </a:t>
            </a:r>
          </a:p>
          <a:p>
            <a:r>
              <a:rPr lang="en-US" baseline="0" dirty="0" smtClean="0">
                <a:latin typeface="Arial" panose="020B0604020202020204" pitchFamily="34" charset="0"/>
                <a:cs typeface="Arial" panose="020B0604020202020204" pitchFamily="34" charset="0"/>
              </a:rPr>
              <a:t>Upper right- two Lunar Processors examine samples in the glovebox. Lower left- Lunar Processors examine samples from Apollo missions.  Lower right- Lunar Processors working in the Lunar Lab.</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C1F85CB-0161-4063-92B7-B13D425210C9}" type="slidenum">
              <a:rPr lang="en-US" smtClean="0"/>
              <a:pPr/>
              <a:t>10</a:t>
            </a:fld>
            <a:endParaRPr lang="en-US" dirty="0"/>
          </a:p>
        </p:txBody>
      </p:sp>
    </p:spTree>
    <p:extLst>
      <p:ext uri="{BB962C8B-B14F-4D97-AF65-F5344CB8AC3E}">
        <p14:creationId xmlns:p14="http://schemas.microsoft.com/office/powerpoint/2010/main" val="1109459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The skilled </a:t>
            </a:r>
            <a:r>
              <a:rPr lang="en-US" dirty="0" smtClean="0">
                <a:latin typeface="Arial" panose="020B0604020202020204" pitchFamily="34" charset="0"/>
                <a:cs typeface="Arial" panose="020B0604020202020204" pitchFamily="34" charset="0"/>
              </a:rPr>
              <a:t>technicians,</a:t>
            </a:r>
            <a:r>
              <a:rPr lang="en-US" baseline="0" dirty="0" smtClean="0">
                <a:latin typeface="Arial" panose="020B0604020202020204" pitchFamily="34" charset="0"/>
                <a:cs typeface="Arial" panose="020B0604020202020204" pitchFamily="34" charset="0"/>
              </a:rPr>
              <a:t> called Lunar Processors,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who curate the </a:t>
            </a:r>
            <a:r>
              <a:rPr lang="en-US" dirty="0" smtClean="0">
                <a:latin typeface="Arial" panose="020B0604020202020204" pitchFamily="34" charset="0"/>
                <a:cs typeface="Arial" panose="020B0604020202020204" pitchFamily="34" charset="0"/>
              </a:rPr>
              <a:t>Lunar </a:t>
            </a: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amples </a:t>
            </a:r>
            <a:r>
              <a:rPr lang="en-US" dirty="0">
                <a:latin typeface="Arial" panose="020B0604020202020204" pitchFamily="34" charset="0"/>
                <a:cs typeface="Arial" panose="020B0604020202020204" pitchFamily="34" charset="0"/>
              </a:rPr>
              <a:t>wear lint-free </a:t>
            </a:r>
            <a:r>
              <a:rPr lang="en-US" dirty="0" smtClean="0">
                <a:latin typeface="Arial" panose="020B0604020202020204" pitchFamily="34" charset="0"/>
                <a:cs typeface="Arial" panose="020B0604020202020204" pitchFamily="34" charset="0"/>
              </a:rPr>
              <a:t>suits (called bunny suits) </a:t>
            </a:r>
            <a:r>
              <a:rPr lang="en-US" dirty="0">
                <a:latin typeface="Arial" panose="020B0604020202020204" pitchFamily="34" charset="0"/>
                <a:cs typeface="Arial" panose="020B0604020202020204" pitchFamily="34" charset="0"/>
              </a:rPr>
              <a:t>for </a:t>
            </a:r>
            <a:r>
              <a:rPr lang="en-US" dirty="0" smtClean="0">
                <a:latin typeface="Arial" panose="020B0604020202020204" pitchFamily="34" charset="0"/>
                <a:cs typeface="Arial" panose="020B0604020202020204" pitchFamily="34" charset="0"/>
              </a:rPr>
              <a:t>cleanliness.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 Lunar Processors </a:t>
            </a:r>
            <a:r>
              <a:rPr lang="en-US" dirty="0">
                <a:latin typeface="Arial" panose="020B0604020202020204" pitchFamily="34" charset="0"/>
                <a:cs typeface="Arial" panose="020B0604020202020204" pitchFamily="34" charset="0"/>
              </a:rPr>
              <a:t>actually never handle the samples directly. Instead, they pick </a:t>
            </a:r>
            <a:r>
              <a:rPr lang="en-US" dirty="0" smtClean="0">
                <a:latin typeface="Arial" panose="020B0604020202020204" pitchFamily="34" charset="0"/>
                <a:cs typeface="Arial" panose="020B0604020202020204" pitchFamily="34" charset="0"/>
              </a:rPr>
              <a:t>up the rocks by </a:t>
            </a:r>
            <a:r>
              <a:rPr lang="en-US" dirty="0">
                <a:latin typeface="Arial" panose="020B0604020202020204" pitchFamily="34" charset="0"/>
                <a:cs typeface="Arial" panose="020B0604020202020204" pitchFamily="34" charset="0"/>
              </a:rPr>
              <a:t>using the black rubber </a:t>
            </a:r>
            <a:r>
              <a:rPr lang="en-US" dirty="0" smtClean="0">
                <a:latin typeface="Arial" panose="020B0604020202020204" pitchFamily="34" charset="0"/>
                <a:cs typeface="Arial" panose="020B0604020202020204" pitchFamily="34" charset="0"/>
              </a:rPr>
              <a:t>Neoprene gloves </a:t>
            </a:r>
            <a:r>
              <a:rPr lang="en-US" dirty="0">
                <a:latin typeface="Arial" panose="020B0604020202020204" pitchFamily="34" charset="0"/>
                <a:cs typeface="Arial" panose="020B0604020202020204" pitchFamily="34" charset="0"/>
              </a:rPr>
              <a:t>that protrude from the cabinets</a:t>
            </a:r>
            <a:r>
              <a:rPr lang="en-US" dirty="0" smtClean="0">
                <a:latin typeface="Arial" panose="020B0604020202020204" pitchFamily="34" charset="0"/>
                <a:cs typeface="Arial" panose="020B0604020202020204" pitchFamily="34" charset="0"/>
              </a:rPr>
              <a:t>.  These black gloves also have a second glove made of Teflon</a:t>
            </a:r>
            <a:r>
              <a:rPr lang="en-US" baseline="0" dirty="0" smtClean="0">
                <a:latin typeface="Arial" panose="020B0604020202020204" pitchFamily="34" charset="0"/>
                <a:cs typeface="Arial" panose="020B0604020202020204" pitchFamily="34" charset="0"/>
              </a:rPr>
              <a:t> placed over it before touching the samples.  The Lunar Processor already have a pair of gloves on their hands, so that is three pairs of gloves on before they pick up a sample! This protects the rocks from being contaminated.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(S82-26777</a:t>
            </a:r>
            <a:r>
              <a:rPr lang="en-US" dirty="0" smtClean="0">
                <a:latin typeface="Arial" panose="020B0604020202020204" pitchFamily="34" charset="0"/>
                <a:cs typeface="Arial" panose="020B0604020202020204" pitchFamily="34" charset="0"/>
              </a:rPr>
              <a:t>)  Image on the Left- Apollo samples.  Image on the right- Lunar Processors examine one of the Apollo samples.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C1F85CB-0161-4063-92B7-B13D425210C9}" type="slidenum">
              <a:rPr lang="en-US" smtClean="0"/>
              <a:pPr/>
              <a:t>11</a:t>
            </a:fld>
            <a:endParaRPr lang="en-US" dirty="0"/>
          </a:p>
        </p:txBody>
      </p:sp>
    </p:spTree>
    <p:extLst>
      <p:ext uri="{BB962C8B-B14F-4D97-AF65-F5344CB8AC3E}">
        <p14:creationId xmlns:p14="http://schemas.microsoft.com/office/powerpoint/2010/main" val="3813157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This is a view of the farside of the Moon. The dark maria on the left are barely visible from Earth. All the terrain to the right is on the far side and was completely unexplored until the space age. The highlands are lighter in color than the maria, higher by a few kilometers on average, and intensely cratered. (AS16-M-3021)</a:t>
            </a:r>
          </a:p>
        </p:txBody>
      </p:sp>
      <p:sp>
        <p:nvSpPr>
          <p:cNvPr id="4" name="Slide Number Placeholder 3"/>
          <p:cNvSpPr>
            <a:spLocks noGrp="1"/>
          </p:cNvSpPr>
          <p:nvPr>
            <p:ph type="sldNum" sz="quarter" idx="10"/>
          </p:nvPr>
        </p:nvSpPr>
        <p:spPr/>
        <p:txBody>
          <a:bodyPr/>
          <a:lstStyle/>
          <a:p>
            <a:fld id="{4C1F85CB-0161-4063-92B7-B13D425210C9}" type="slidenum">
              <a:rPr lang="en-US" smtClean="0"/>
              <a:pPr/>
              <a:t>12</a:t>
            </a:fld>
            <a:endParaRPr lang="en-US" dirty="0"/>
          </a:p>
        </p:txBody>
      </p:sp>
    </p:spTree>
    <p:extLst>
      <p:ext uri="{BB962C8B-B14F-4D97-AF65-F5344CB8AC3E}">
        <p14:creationId xmlns:p14="http://schemas.microsoft.com/office/powerpoint/2010/main" val="3021555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anose="020B0604020202020204" pitchFamily="34" charset="0"/>
                <a:cs typeface="Arial" panose="020B0604020202020204" pitchFamily="34" charset="0"/>
              </a:rPr>
              <a:t>There are three abundant types of rock on the moon; anorthosite, breccia and basalt. This </a:t>
            </a:r>
            <a:r>
              <a:rPr lang="en-US" dirty="0">
                <a:latin typeface="Arial" panose="020B0604020202020204" pitchFamily="34" charset="0"/>
                <a:cs typeface="Arial" panose="020B0604020202020204" pitchFamily="34" charset="0"/>
              </a:rPr>
              <a:t>is a sample of anorthosite returned by the Apollo 15 mission. Anorthosites are composed almost entirely of one mineral, </a:t>
            </a:r>
            <a:r>
              <a:rPr lang="en-US" dirty="0" smtClean="0">
                <a:latin typeface="Arial" panose="020B0604020202020204" pitchFamily="34" charset="0"/>
                <a:cs typeface="Arial" panose="020B0604020202020204" pitchFamily="34" charset="0"/>
              </a:rPr>
              <a:t>Anorthite (a type of plagioclase feldspar). </a:t>
            </a:r>
            <a:r>
              <a:rPr lang="en-US" dirty="0">
                <a:latin typeface="Arial" panose="020B0604020202020204" pitchFamily="34" charset="0"/>
                <a:cs typeface="Arial" panose="020B0604020202020204" pitchFamily="34" charset="0"/>
              </a:rPr>
              <a:t>One way a single-mineral rock forms is by accumulation by either floating or sinking in a magma. Because anorthosite seems to be an abundant and widespread rock type in the lunar highlands, scientists believe that the Moon was surrounded completely by a huge ocean of magma soon after it formed. (S71-42951)</a:t>
            </a:r>
          </a:p>
        </p:txBody>
      </p:sp>
      <p:sp>
        <p:nvSpPr>
          <p:cNvPr id="4" name="Slide Number Placeholder 3"/>
          <p:cNvSpPr>
            <a:spLocks noGrp="1"/>
          </p:cNvSpPr>
          <p:nvPr>
            <p:ph type="sldNum" sz="quarter" idx="10"/>
          </p:nvPr>
        </p:nvSpPr>
        <p:spPr/>
        <p:txBody>
          <a:bodyPr/>
          <a:lstStyle/>
          <a:p>
            <a:fld id="{4C1F85CB-0161-4063-92B7-B13D425210C9}" type="slidenum">
              <a:rPr lang="en-US" smtClean="0"/>
              <a:pPr/>
              <a:t>13</a:t>
            </a:fld>
            <a:endParaRPr lang="en-US" dirty="0"/>
          </a:p>
        </p:txBody>
      </p:sp>
    </p:spTree>
    <p:extLst>
      <p:ext uri="{BB962C8B-B14F-4D97-AF65-F5344CB8AC3E}">
        <p14:creationId xmlns:p14="http://schemas.microsoft.com/office/powerpoint/2010/main" val="764811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This diagram depicts the magma ocean concept. When the Moon formed it was enveloped by a layer of molten rock (magma) hundreds of kilometers </a:t>
            </a:r>
            <a:r>
              <a:rPr lang="en-US" dirty="0" smtClean="0">
                <a:latin typeface="Arial" panose="020B0604020202020204" pitchFamily="34" charset="0"/>
                <a:cs typeface="Arial" panose="020B0604020202020204" pitchFamily="34" charset="0"/>
              </a:rPr>
              <a:t>deep. </a:t>
            </a:r>
            <a:r>
              <a:rPr lang="en-US" dirty="0">
                <a:latin typeface="Arial" panose="020B0604020202020204" pitchFamily="34" charset="0"/>
                <a:cs typeface="Arial" panose="020B0604020202020204" pitchFamily="34" charset="0"/>
              </a:rPr>
              <a:t>As a magma crystallized, the minerals more dense than the magma sank while those less dense (such as feldspar) floated, forming the anorthosite crust. The dense minerals (olivine and pyroxene) later remelted to produce the basalts that compose the maria.  (Graphics by Brooks Bays, University of Hawaii.)</a:t>
            </a:r>
          </a:p>
        </p:txBody>
      </p:sp>
      <p:sp>
        <p:nvSpPr>
          <p:cNvPr id="4" name="Slide Number Placeholder 3"/>
          <p:cNvSpPr>
            <a:spLocks noGrp="1"/>
          </p:cNvSpPr>
          <p:nvPr>
            <p:ph type="sldNum" sz="quarter" idx="10"/>
          </p:nvPr>
        </p:nvSpPr>
        <p:spPr/>
        <p:txBody>
          <a:bodyPr/>
          <a:lstStyle/>
          <a:p>
            <a:fld id="{4C1F85CB-0161-4063-92B7-B13D425210C9}" type="slidenum">
              <a:rPr lang="en-US" smtClean="0"/>
              <a:pPr/>
              <a:t>14</a:t>
            </a:fld>
            <a:endParaRPr lang="en-US" dirty="0"/>
          </a:p>
        </p:txBody>
      </p:sp>
    </p:spTree>
    <p:extLst>
      <p:ext uri="{BB962C8B-B14F-4D97-AF65-F5344CB8AC3E}">
        <p14:creationId xmlns:p14="http://schemas.microsoft.com/office/powerpoint/2010/main" val="3109287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With so many craters of all sizes in the </a:t>
            </a:r>
            <a:r>
              <a:rPr lang="en-US" dirty="0" smtClean="0">
                <a:latin typeface="Arial" panose="020B0604020202020204" pitchFamily="34" charset="0"/>
                <a:cs typeface="Arial" panose="020B0604020202020204" pitchFamily="34" charset="0"/>
              </a:rPr>
              <a:t>Lunar </a:t>
            </a:r>
            <a:r>
              <a:rPr lang="en-US" dirty="0">
                <a:latin typeface="Arial" panose="020B0604020202020204" pitchFamily="34" charset="0"/>
                <a:cs typeface="Arial" panose="020B0604020202020204" pitchFamily="34" charset="0"/>
              </a:rPr>
              <a:t>highlands, it is no wonder that the rocks have been modified by </a:t>
            </a:r>
            <a:r>
              <a:rPr lang="en-US" dirty="0" smtClean="0">
                <a:latin typeface="Arial" panose="020B0604020202020204" pitchFamily="34" charset="0"/>
                <a:cs typeface="Arial" panose="020B0604020202020204" pitchFamily="34" charset="0"/>
              </a:rPr>
              <a:t>Meteorite </a:t>
            </a:r>
            <a:r>
              <a:rPr lang="en-US" dirty="0">
                <a:latin typeface="Arial" panose="020B0604020202020204" pitchFamily="34" charset="0"/>
                <a:cs typeface="Arial" panose="020B0604020202020204" pitchFamily="34" charset="0"/>
              </a:rPr>
              <a:t>impact. This sample was collected </a:t>
            </a:r>
            <a:r>
              <a:rPr lang="en-US" dirty="0" smtClean="0">
                <a:latin typeface="Arial" panose="020B0604020202020204" pitchFamily="34" charset="0"/>
                <a:cs typeface="Arial" panose="020B0604020202020204" pitchFamily="34" charset="0"/>
              </a:rPr>
              <a:t>by </a:t>
            </a:r>
            <a:r>
              <a:rPr lang="en-US" dirty="0">
                <a:latin typeface="Arial" panose="020B0604020202020204" pitchFamily="34" charset="0"/>
                <a:cs typeface="Arial" panose="020B0604020202020204" pitchFamily="34" charset="0"/>
              </a:rPr>
              <a:t>the Apollo 16 mission. It is a collection of rock and </a:t>
            </a:r>
            <a:r>
              <a:rPr lang="en-US" dirty="0" smtClean="0">
                <a:latin typeface="Arial" panose="020B0604020202020204" pitchFamily="34" charset="0"/>
                <a:cs typeface="Arial" panose="020B0604020202020204" pitchFamily="34" charset="0"/>
              </a:rPr>
              <a:t>dust fragments </a:t>
            </a:r>
            <a:r>
              <a:rPr lang="en-US" dirty="0">
                <a:latin typeface="Arial" panose="020B0604020202020204" pitchFamily="34" charset="0"/>
                <a:cs typeface="Arial" panose="020B0604020202020204" pitchFamily="34" charset="0"/>
              </a:rPr>
              <a:t>all mixed together. Geologists call such rocks “</a:t>
            </a:r>
            <a:r>
              <a:rPr lang="en-US" b="1" u="sng" dirty="0">
                <a:latin typeface="Arial" panose="020B0604020202020204" pitchFamily="34" charset="0"/>
                <a:cs typeface="Arial" panose="020B0604020202020204" pitchFamily="34" charset="0"/>
              </a:rPr>
              <a:t>breccias</a:t>
            </a:r>
            <a:r>
              <a:rPr lang="en-US" dirty="0">
                <a:latin typeface="Arial" panose="020B0604020202020204" pitchFamily="34" charset="0"/>
                <a:cs typeface="Arial" panose="020B0604020202020204" pitchFamily="34" charset="0"/>
              </a:rPr>
              <a:t>.” Many of the rock fragments are themselves breccias, some, such as the dark fragments, were even melted by an impact. (</a:t>
            </a:r>
            <a:r>
              <a:rPr lang="en-US" dirty="0" smtClean="0">
                <a:latin typeface="Arial" panose="020B0604020202020204" pitchFamily="34" charset="0"/>
                <a:cs typeface="Arial" panose="020B0604020202020204" pitchFamily="34" charset="0"/>
              </a:rPr>
              <a:t>S75-32669)</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C1F85CB-0161-4063-92B7-B13D425210C9}" type="slidenum">
              <a:rPr lang="en-US" smtClean="0"/>
              <a:pPr/>
              <a:t>15</a:t>
            </a:fld>
            <a:endParaRPr lang="en-US" dirty="0"/>
          </a:p>
        </p:txBody>
      </p:sp>
    </p:spTree>
    <p:extLst>
      <p:ext uri="{BB962C8B-B14F-4D97-AF65-F5344CB8AC3E}">
        <p14:creationId xmlns:p14="http://schemas.microsoft.com/office/powerpoint/2010/main" val="1206193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anose="020B0604020202020204" pitchFamily="34" charset="0"/>
                <a:cs typeface="Arial" panose="020B0604020202020204" pitchFamily="34" charset="0"/>
              </a:rPr>
              <a:t>The top right </a:t>
            </a:r>
            <a:r>
              <a:rPr lang="en-US" dirty="0">
                <a:latin typeface="Arial" panose="020B0604020202020204" pitchFamily="34" charset="0"/>
                <a:cs typeface="Arial" panose="020B0604020202020204" pitchFamily="34" charset="0"/>
              </a:rPr>
              <a:t>picture taken during the Apollo 15 mission shows lava flows in Mare Imbrium. The prominent lava flows that extend from lower left to upper right in this slide are among the youngest on the Moon, a mere 2.5 billion years old! These flows are several hundred kilometers long. </a:t>
            </a:r>
          </a:p>
          <a:p>
            <a:r>
              <a:rPr lang="en-US" dirty="0">
                <a:latin typeface="Arial" panose="020B0604020202020204" pitchFamily="34" charset="0"/>
                <a:cs typeface="Arial" panose="020B0604020202020204" pitchFamily="34" charset="0"/>
              </a:rPr>
              <a:t>(AS15-M-1556</a:t>
            </a:r>
            <a:r>
              <a:rPr lang="en-US" dirty="0" smtClean="0">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The bottom left- Although eruption of most mare basalts did not produce volcanic mountains, there are small volcanic domes in a few places. This shows the Marius Hills, a collection of relatively low domes. The river-like feature in this photograph is called “rille.” </a:t>
            </a:r>
          </a:p>
          <a:p>
            <a:r>
              <a:rPr lang="en-US" dirty="0" smtClean="0">
                <a:latin typeface="Arial" panose="020B0604020202020204" pitchFamily="34" charset="0"/>
                <a:cs typeface="Arial" panose="020B0604020202020204" pitchFamily="34" charset="0"/>
              </a:rPr>
              <a:t>Rilles (sinuous lava channels) are also visible, one of which cuts across a mare ridge. (Lunar Orbiter V-214-M)</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C1F85CB-0161-4063-92B7-B13D425210C9}" type="slidenum">
              <a:rPr lang="en-US" smtClean="0"/>
              <a:pPr/>
              <a:t>16</a:t>
            </a:fld>
            <a:endParaRPr lang="en-US" dirty="0"/>
          </a:p>
        </p:txBody>
      </p:sp>
    </p:spTree>
    <p:extLst>
      <p:ext uri="{BB962C8B-B14F-4D97-AF65-F5344CB8AC3E}">
        <p14:creationId xmlns:p14="http://schemas.microsoft.com/office/powerpoint/2010/main" val="2440446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This is a basalt sample returned by the Apollo 15 mission. The brownish color is caused mostly by the presence of the mineral pyroxene. The holes are frozen gas bubbles called “vesicles”, a common feature of terrestrial volcanic rocks. (S71-46632)</a:t>
            </a:r>
          </a:p>
        </p:txBody>
      </p:sp>
      <p:sp>
        <p:nvSpPr>
          <p:cNvPr id="4" name="Slide Number Placeholder 3"/>
          <p:cNvSpPr>
            <a:spLocks noGrp="1"/>
          </p:cNvSpPr>
          <p:nvPr>
            <p:ph type="sldNum" sz="quarter" idx="10"/>
          </p:nvPr>
        </p:nvSpPr>
        <p:spPr/>
        <p:txBody>
          <a:bodyPr/>
          <a:lstStyle/>
          <a:p>
            <a:fld id="{4C1F85CB-0161-4063-92B7-B13D425210C9}" type="slidenum">
              <a:rPr lang="en-US" smtClean="0"/>
              <a:pPr/>
              <a:t>17</a:t>
            </a:fld>
            <a:endParaRPr lang="en-US" dirty="0"/>
          </a:p>
        </p:txBody>
      </p:sp>
    </p:spTree>
    <p:extLst>
      <p:ext uri="{BB962C8B-B14F-4D97-AF65-F5344CB8AC3E}">
        <p14:creationId xmlns:p14="http://schemas.microsoft.com/office/powerpoint/2010/main" val="3387303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Top right- Astronauts </a:t>
            </a:r>
            <a:r>
              <a:rPr lang="en-US" dirty="0">
                <a:latin typeface="Arial" panose="020B0604020202020204" pitchFamily="34" charset="0"/>
                <a:cs typeface="Arial" panose="020B0604020202020204" pitchFamily="34" charset="0"/>
              </a:rPr>
              <a:t>found a pyroclastic deposit on the Moon at the Apollo 17 landing site. The orange soil is composed of numerous droplets of orange glass that formed by fire fountaining. (AS17-137-20990</a:t>
            </a:r>
            <a:r>
              <a:rPr lang="en-US" dirty="0" smtClean="0">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Bottom left- Thin slice of some Apollo 17 orange soil. This view is 2.5 millimeters across. The small drops of lava did not have time to form minerals in it before it cooled, so most of the droplets are composed of glass. The darker ones did have time to crystallize partially, and formed the mineral </a:t>
            </a:r>
            <a:r>
              <a:rPr lang="en-US" dirty="0" err="1" smtClean="0">
                <a:latin typeface="Arial" panose="020B0604020202020204" pitchFamily="34" charset="0"/>
                <a:cs typeface="Arial" panose="020B0604020202020204" pitchFamily="34" charset="0"/>
              </a:rPr>
              <a:t>Ilmenite</a:t>
            </a:r>
            <a:r>
              <a:rPr lang="en-US" dirty="0" smtClean="0">
                <a:latin typeface="Arial" panose="020B0604020202020204" pitchFamily="34" charset="0"/>
                <a:cs typeface="Arial" panose="020B0604020202020204" pitchFamily="34" charset="0"/>
              </a:rPr>
              <a:t>, which is opaque, and so appears black in this photograph. (Photography courtesy of Graham Ryder, Lunar and Planetary Institute.)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anose="020B0604020202020204" pitchFamily="34" charset="0"/>
                <a:cs typeface="Arial" panose="020B0604020202020204" pitchFamily="34" charset="0"/>
              </a:rPr>
              <a:t>For more information and video visit: http://www.history.nasa.gov/alsj/a17/a17.sta4.html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C1F85CB-0161-4063-92B7-B13D425210C9}" type="slidenum">
              <a:rPr lang="en-US" smtClean="0"/>
              <a:pPr/>
              <a:t>18</a:t>
            </a:fld>
            <a:endParaRPr lang="en-US" dirty="0"/>
          </a:p>
        </p:txBody>
      </p:sp>
    </p:spTree>
    <p:extLst>
      <p:ext uri="{BB962C8B-B14F-4D97-AF65-F5344CB8AC3E}">
        <p14:creationId xmlns:p14="http://schemas.microsoft.com/office/powerpoint/2010/main" val="1627802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smtClean="0">
                <a:latin typeface="Arial" panose="020B0604020202020204" pitchFamily="34" charset="0"/>
                <a:cs typeface="Arial" panose="020B0604020202020204" pitchFamily="34" charset="0"/>
              </a:rPr>
              <a:t>(Left)-This </a:t>
            </a:r>
            <a:r>
              <a:rPr lang="en-US" dirty="0">
                <a:latin typeface="Arial" panose="020B0604020202020204" pitchFamily="34" charset="0"/>
                <a:cs typeface="Arial" panose="020B0604020202020204" pitchFamily="34" charset="0"/>
              </a:rPr>
              <a:t>is a painting by artist and planetary scientist William Hartmann depicting the way most scientists believe the Moon formed. Because all the traditional ideas for </a:t>
            </a:r>
            <a:r>
              <a:rPr lang="en-US" dirty="0" smtClean="0">
                <a:latin typeface="Arial" panose="020B0604020202020204" pitchFamily="34" charset="0"/>
                <a:cs typeface="Arial" panose="020B0604020202020204" pitchFamily="34" charset="0"/>
              </a:rPr>
              <a:t>Lunar </a:t>
            </a:r>
            <a:r>
              <a:rPr lang="en-US" dirty="0">
                <a:latin typeface="Arial" panose="020B0604020202020204" pitchFamily="34" charset="0"/>
                <a:cs typeface="Arial" panose="020B0604020202020204" pitchFamily="34" charset="0"/>
              </a:rPr>
              <a:t>origin had fatal flaws, Hartmann and other scientists devised the idea that the Moon formed as a result of the impact of a small planet-sized projectile with the </a:t>
            </a:r>
            <a:r>
              <a:rPr lang="en-US" dirty="0" smtClean="0">
                <a:latin typeface="Arial" panose="020B0604020202020204" pitchFamily="34" charset="0"/>
                <a:cs typeface="Arial" panose="020B0604020202020204" pitchFamily="34" charset="0"/>
              </a:rPr>
              <a:t>early Earth</a:t>
            </a:r>
            <a:r>
              <a:rPr lang="en-US" dirty="0">
                <a:latin typeface="Arial" panose="020B0604020202020204" pitchFamily="34" charset="0"/>
                <a:cs typeface="Arial" panose="020B0604020202020204" pitchFamily="34" charset="0"/>
              </a:rPr>
              <a:t>. Both the projectile and Earth already had formed </a:t>
            </a:r>
            <a:r>
              <a:rPr lang="en-US" dirty="0" smtClean="0">
                <a:latin typeface="Arial" panose="020B0604020202020204" pitchFamily="34" charset="0"/>
                <a:cs typeface="Arial" panose="020B0604020202020204" pitchFamily="34" charset="0"/>
              </a:rPr>
              <a:t>metallic cores </a:t>
            </a:r>
            <a:r>
              <a:rPr lang="en-US" dirty="0">
                <a:latin typeface="Arial" panose="020B0604020202020204" pitchFamily="34" charset="0"/>
                <a:cs typeface="Arial" panose="020B0604020202020204" pitchFamily="34" charset="0"/>
              </a:rPr>
              <a:t>and computer simulations of the giant impact indicate that the core of the projectile gets added to Earth’s iron core, thus accounting for the fact that the Moon has a tiny iron core. Much of the rocky mantles of the Earth and projectile melted or vaporized. The material that ended up in orbit around the Earth then accreted to form the Moon. (Photography courtesy of William K. Hartmann</a:t>
            </a:r>
            <a:r>
              <a:rPr lang="en-US" dirty="0" smtClean="0">
                <a:latin typeface="Arial" panose="020B0604020202020204" pitchFamily="34" charset="0"/>
                <a:cs typeface="Arial" panose="020B0604020202020204" pitchFamily="34" charset="0"/>
              </a:rPr>
              <a:t>.)</a:t>
            </a:r>
          </a:p>
          <a:p>
            <a:pPr defTabSz="915772">
              <a:defRPr/>
            </a:pPr>
            <a:r>
              <a:rPr lang="en-US" dirty="0" smtClean="0">
                <a:latin typeface="Arial" panose="020B0604020202020204" pitchFamily="34" charset="0"/>
                <a:cs typeface="Arial" panose="020B0604020202020204" pitchFamily="34" charset="0"/>
              </a:rPr>
              <a:t>(right)- Earth’s early history (the first 600 million</a:t>
            </a:r>
            <a:r>
              <a:rPr lang="en-US" baseline="0" dirty="0" smtClean="0">
                <a:latin typeface="Arial" panose="020B0604020202020204" pitchFamily="34" charset="0"/>
                <a:cs typeface="Arial" panose="020B0604020202020204" pitchFamily="34" charset="0"/>
              </a:rPr>
              <a:t> years)</a:t>
            </a:r>
            <a:r>
              <a:rPr lang="en-US" dirty="0" smtClean="0">
                <a:latin typeface="Arial" panose="020B0604020202020204" pitchFamily="34" charset="0"/>
                <a:cs typeface="Arial" panose="020B0604020202020204" pitchFamily="34" charset="0"/>
              </a:rPr>
              <a:t> can be studied through ancient lunar samples</a:t>
            </a:r>
            <a:r>
              <a:rPr lang="en-US" baseline="0" dirty="0" smtClean="0">
                <a:latin typeface="Arial" panose="020B0604020202020204" pitchFamily="34" charset="0"/>
                <a:cs typeface="Arial" panose="020B0604020202020204" pitchFamily="34" charset="0"/>
              </a:rPr>
              <a:t>. This is because the Earth’s crust is recycled through plate tectonics and weathering. The photo is from Apollo 8, 1968. (NASA 297755)</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C1F85CB-0161-4063-92B7-B13D425210C9}" type="slidenum">
              <a:rPr lang="en-US" smtClean="0"/>
              <a:pPr/>
              <a:t>19</a:t>
            </a:fld>
            <a:endParaRPr lang="en-US" dirty="0"/>
          </a:p>
        </p:txBody>
      </p:sp>
    </p:spTree>
    <p:extLst>
      <p:ext uri="{BB962C8B-B14F-4D97-AF65-F5344CB8AC3E}">
        <p14:creationId xmlns:p14="http://schemas.microsoft.com/office/powerpoint/2010/main" val="300669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This picture of the Moon was taken with a telescope at Lick Observatory, California. Before rockets streaked to the Moon, scientists knew that the Moon had two major types of terrain.  The lighter terrain, called the </a:t>
            </a:r>
            <a:r>
              <a:rPr lang="en-US" i="1" dirty="0">
                <a:latin typeface="Arial" panose="020B0604020202020204" pitchFamily="34" charset="0"/>
                <a:cs typeface="Arial" panose="020B0604020202020204" pitchFamily="34" charset="0"/>
              </a:rPr>
              <a:t>highlands</a:t>
            </a:r>
            <a:r>
              <a:rPr lang="en-US" dirty="0">
                <a:latin typeface="Arial" panose="020B0604020202020204" pitchFamily="34" charset="0"/>
                <a:cs typeface="Arial" panose="020B0604020202020204" pitchFamily="34" charset="0"/>
              </a:rPr>
              <a:t>, is more heavily cratered and older than the darker, smoother </a:t>
            </a:r>
            <a:r>
              <a:rPr lang="en-US" i="1" dirty="0">
                <a:latin typeface="Arial" panose="020B0604020202020204" pitchFamily="34" charset="0"/>
                <a:cs typeface="Arial" panose="020B0604020202020204" pitchFamily="34" charset="0"/>
              </a:rPr>
              <a:t>maria</a:t>
            </a:r>
            <a:r>
              <a:rPr lang="en-US" dirty="0">
                <a:latin typeface="Arial" panose="020B0604020202020204" pitchFamily="34" charset="0"/>
                <a:cs typeface="Arial" panose="020B0604020202020204" pitchFamily="34" charset="0"/>
              </a:rPr>
              <a:t> a latin word meaning seas.” Many of the mountains in the highlands form large circles, called multi-ringed basins. The basins were thought by almost all scientists to have been made when large objects crashed into the Moon. (Link Observatory Photo, Copyright UC Regents; used with permission</a:t>
            </a:r>
            <a:r>
              <a:rPr lang="en-US" dirty="0" smtClean="0">
                <a:latin typeface="Arial" panose="020B0604020202020204" pitchFamily="34" charset="0"/>
                <a:cs typeface="Arial" panose="020B0604020202020204" pitchFamily="34" charset="0"/>
              </a:rPr>
              <a:t>.)</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ADD KENNEDY SPEECH LINK????</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C1F85CB-0161-4063-92B7-B13D425210C9}" type="slidenum">
              <a:rPr lang="en-US" smtClean="0"/>
              <a:pPr/>
              <a:t>2</a:t>
            </a:fld>
            <a:endParaRPr lang="en-US" dirty="0"/>
          </a:p>
        </p:txBody>
      </p:sp>
    </p:spTree>
    <p:extLst>
      <p:ext uri="{BB962C8B-B14F-4D97-AF65-F5344CB8AC3E}">
        <p14:creationId xmlns:p14="http://schemas.microsoft.com/office/powerpoint/2010/main" val="3152548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anose="020B0604020202020204" pitchFamily="34" charset="0"/>
                <a:cs typeface="Arial" panose="020B0604020202020204" pitchFamily="34" charset="0"/>
              </a:rPr>
              <a:t>These</a:t>
            </a:r>
            <a:r>
              <a:rPr lang="en-US" baseline="0" dirty="0" smtClean="0">
                <a:latin typeface="Arial" panose="020B0604020202020204" pitchFamily="34" charset="0"/>
                <a:cs typeface="Arial" panose="020B0604020202020204" pitchFamily="34" charset="0"/>
              </a:rPr>
              <a:t> are some of the discoveries from the Apollo missions.  Go to http://solarsystem.nasa.gov/missions/target/moon  and http://ares.jsc.nasa.gov to find more information on missions to the Moon and their discoveries. </a:t>
            </a:r>
          </a:p>
          <a:p>
            <a:r>
              <a:rPr lang="en-US" baseline="0" dirty="0" smtClean="0">
                <a:latin typeface="Arial" panose="020B0604020202020204" pitchFamily="34" charset="0"/>
                <a:cs typeface="Arial" panose="020B0604020202020204" pitchFamily="34" charset="0"/>
              </a:rPr>
              <a:t>More information: https://curator.jsc.nasa.gov/lunar/index.cfm  and  https://moon.nasa.gov/home.cfm</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C1F85CB-0161-4063-92B7-B13D425210C9}" type="slidenum">
              <a:rPr lang="en-US" smtClean="0"/>
              <a:pPr/>
              <a:t>20</a:t>
            </a:fld>
            <a:endParaRPr lang="en-US" dirty="0"/>
          </a:p>
        </p:txBody>
      </p:sp>
    </p:spTree>
    <p:extLst>
      <p:ext uri="{BB962C8B-B14F-4D97-AF65-F5344CB8AC3E}">
        <p14:creationId xmlns:p14="http://schemas.microsoft.com/office/powerpoint/2010/main" val="1118188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F85CB-0161-4063-92B7-B13D425210C9}" type="slidenum">
              <a:rPr lang="en-US" smtClean="0"/>
              <a:pPr/>
              <a:t>21</a:t>
            </a:fld>
            <a:endParaRPr lang="en-US" dirty="0"/>
          </a:p>
        </p:txBody>
      </p:sp>
    </p:spTree>
    <p:extLst>
      <p:ext uri="{BB962C8B-B14F-4D97-AF65-F5344CB8AC3E}">
        <p14:creationId xmlns:p14="http://schemas.microsoft.com/office/powerpoint/2010/main" val="3863095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This is a view seen by Apollo 17 astronauts as they orbited the Moon. The maria are smoother, lower, and darker than the highlands. The crater in the upper left is 20 kilometers across. (AS17-M-1671)</a:t>
            </a:r>
          </a:p>
        </p:txBody>
      </p:sp>
      <p:sp>
        <p:nvSpPr>
          <p:cNvPr id="4" name="Slide Number Placeholder 3"/>
          <p:cNvSpPr>
            <a:spLocks noGrp="1"/>
          </p:cNvSpPr>
          <p:nvPr>
            <p:ph type="sldNum" sz="quarter" idx="10"/>
          </p:nvPr>
        </p:nvSpPr>
        <p:spPr/>
        <p:txBody>
          <a:bodyPr/>
          <a:lstStyle/>
          <a:p>
            <a:fld id="{4C1F85CB-0161-4063-92B7-B13D425210C9}" type="slidenum">
              <a:rPr lang="en-US" smtClean="0"/>
              <a:pPr/>
              <a:t>3</a:t>
            </a:fld>
            <a:endParaRPr lang="en-US" dirty="0"/>
          </a:p>
        </p:txBody>
      </p:sp>
    </p:spTree>
    <p:extLst>
      <p:ext uri="{BB962C8B-B14F-4D97-AF65-F5344CB8AC3E}">
        <p14:creationId xmlns:p14="http://schemas.microsoft.com/office/powerpoint/2010/main" val="466097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Our knowledge increased dramatically beginning in 1969 when people rode great rocket ships to the Moon. This shows the launch in 1972 of the Apollo 16 mission to the landing site in the highlands of the Moon. In all, there were six Apollo landings to the Moon. In each case two astronauts descended to the Moon’s surface while a third remained in orbit around the Moon in the main spacecraft called the Command and Service Module. (S72-35347</a:t>
            </a:r>
            <a:r>
              <a:rPr lang="en-US" dirty="0" smtClean="0">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The Apollo mission (1969-1972) collected 382 Kilograms (842 Pounds.) of rock,</a:t>
            </a:r>
            <a:r>
              <a:rPr lang="en-US" baseline="0" dirty="0" smtClean="0">
                <a:latin typeface="Arial" panose="020B0604020202020204" pitchFamily="34" charset="0"/>
                <a:cs typeface="Arial" panose="020B0604020202020204" pitchFamily="34" charset="0"/>
              </a:rPr>
              <a:t> soil, and core samples from 6 different locations on the Moon. These are the only samples collected by astronauts. Even now, hundreds of samples are sent to scientists all over for research and study.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C1F85CB-0161-4063-92B7-B13D425210C9}" type="slidenum">
              <a:rPr lang="en-US" smtClean="0"/>
              <a:pPr/>
              <a:t>4</a:t>
            </a:fld>
            <a:endParaRPr lang="en-US" dirty="0"/>
          </a:p>
        </p:txBody>
      </p:sp>
    </p:spTree>
    <p:extLst>
      <p:ext uri="{BB962C8B-B14F-4D97-AF65-F5344CB8AC3E}">
        <p14:creationId xmlns:p14="http://schemas.microsoft.com/office/powerpoint/2010/main" val="148462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anose="020B0604020202020204" pitchFamily="34" charset="0"/>
                <a:cs typeface="Arial" panose="020B0604020202020204" pitchFamily="34" charset="0"/>
              </a:rPr>
              <a:t>(Top photo) John </a:t>
            </a:r>
            <a:r>
              <a:rPr lang="en-US" dirty="0">
                <a:latin typeface="Arial" panose="020B0604020202020204" pitchFamily="34" charset="0"/>
                <a:cs typeface="Arial" panose="020B0604020202020204" pitchFamily="34" charset="0"/>
              </a:rPr>
              <a:t>Young, Commander of the Apollo 16 mission saluting the flag. The Lunar Module is behind Young, with the Lunar Roving Vehicle parked next to it. This picture shows several interesting features about the Moon. First, Commander Young is wearing a space suit. There is no air on the Moon, so astronauts must bring their life support systems with them. Notice that he has jumped about a meter off the ground, in spite of wearing the bulky space suit. In fact, Young and his extraterrestrial outfit weighed 150 </a:t>
            </a:r>
            <a:r>
              <a:rPr lang="en-US" dirty="0" smtClean="0">
                <a:latin typeface="Arial" panose="020B0604020202020204" pitchFamily="34" charset="0"/>
                <a:cs typeface="Arial" panose="020B0604020202020204" pitchFamily="34" charset="0"/>
              </a:rPr>
              <a:t>Kilograms </a:t>
            </a:r>
            <a:r>
              <a:rPr lang="en-US" dirty="0">
                <a:latin typeface="Arial" panose="020B0604020202020204" pitchFamily="34" charset="0"/>
                <a:cs typeface="Arial" panose="020B0604020202020204" pitchFamily="34" charset="0"/>
              </a:rPr>
              <a:t>on Earth. If gravity was the same on the Moon, nobody could jump so far off the ground! Also notice that there are no trees or bushes in sight, and the astronauts did not set up camp next to a babbling mountain stream. There is no life or flowing water on the Moon. (AS16-113-18339</a:t>
            </a:r>
            <a:r>
              <a:rPr lang="en-US" dirty="0" smtClean="0">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(Bottom</a:t>
            </a:r>
            <a:r>
              <a:rPr lang="en-US" baseline="0" dirty="0" smtClean="0">
                <a:latin typeface="Arial" panose="020B0604020202020204" pitchFamily="34" charset="0"/>
                <a:cs typeface="Arial" panose="020B0604020202020204" pitchFamily="34" charset="0"/>
              </a:rPr>
              <a:t> photo) </a:t>
            </a:r>
            <a:r>
              <a:rPr lang="en-US" dirty="0" smtClean="0">
                <a:latin typeface="Arial" panose="020B0604020202020204" pitchFamily="34" charset="0"/>
                <a:cs typeface="Arial" panose="020B0604020202020204" pitchFamily="34" charset="0"/>
              </a:rPr>
              <a:t>Astronaut Harrison Schmitt driving the lunar dune buggy, officially called the Lunar Roving Vehicle, or LRV for short. The rover greatly enhanced Lunar exploration on the last three Apollo missions by allowing much longer traverses around the landing sites. (AS17-147-22527)</a:t>
            </a:r>
          </a:p>
          <a:p>
            <a:endParaRPr lang="en-US" dirty="0"/>
          </a:p>
        </p:txBody>
      </p:sp>
      <p:sp>
        <p:nvSpPr>
          <p:cNvPr id="4" name="Slide Number Placeholder 3"/>
          <p:cNvSpPr>
            <a:spLocks noGrp="1"/>
          </p:cNvSpPr>
          <p:nvPr>
            <p:ph type="sldNum" sz="quarter" idx="10"/>
          </p:nvPr>
        </p:nvSpPr>
        <p:spPr/>
        <p:txBody>
          <a:bodyPr/>
          <a:lstStyle/>
          <a:p>
            <a:fld id="{4C1F85CB-0161-4063-92B7-B13D425210C9}" type="slidenum">
              <a:rPr lang="en-US" smtClean="0"/>
              <a:pPr/>
              <a:t>5</a:t>
            </a:fld>
            <a:endParaRPr lang="en-US" dirty="0"/>
          </a:p>
        </p:txBody>
      </p:sp>
    </p:spTree>
    <p:extLst>
      <p:ext uri="{BB962C8B-B14F-4D97-AF65-F5344CB8AC3E}">
        <p14:creationId xmlns:p14="http://schemas.microsoft.com/office/powerpoint/2010/main" val="2917414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One of the great advantages people have over robots is their wonderful ability to solve problems. This slide shows how the Apollo 17 astronauts repaired a broken fender on their rover by using a map and duct tape. Without a fender, dust was being thrown both forwards and backwards, interfering with driving. (AS17-137-20979)</a:t>
            </a:r>
          </a:p>
        </p:txBody>
      </p:sp>
      <p:sp>
        <p:nvSpPr>
          <p:cNvPr id="4" name="Slide Number Placeholder 3"/>
          <p:cNvSpPr>
            <a:spLocks noGrp="1"/>
          </p:cNvSpPr>
          <p:nvPr>
            <p:ph type="sldNum" sz="quarter" idx="10"/>
          </p:nvPr>
        </p:nvSpPr>
        <p:spPr/>
        <p:txBody>
          <a:bodyPr/>
          <a:lstStyle/>
          <a:p>
            <a:fld id="{4C1F85CB-0161-4063-92B7-B13D425210C9}" type="slidenum">
              <a:rPr lang="en-US" smtClean="0"/>
              <a:pPr/>
              <a:t>6</a:t>
            </a:fld>
            <a:endParaRPr lang="en-US" dirty="0"/>
          </a:p>
        </p:txBody>
      </p:sp>
    </p:spTree>
    <p:extLst>
      <p:ext uri="{BB962C8B-B14F-4D97-AF65-F5344CB8AC3E}">
        <p14:creationId xmlns:p14="http://schemas.microsoft.com/office/powerpoint/2010/main" val="4072790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Many geophysical instruments were deployed on the Moon’s surface. Each Apollo mission brought an array of scientific instruments with it. They measured the composition of the very tenuous atmosphere, the strength of the magnetic field, and the nature of the interior. The large object in the center of the slide is the central station which sent data back to Earth. The smaller, dark object to the left of the central station is the power supply needed to run the experiments (it used isotopes of plutonium), and the shiny object in the foreground is a seismometer which detected moonquakes. (AS16-113-18347)</a:t>
            </a:r>
          </a:p>
        </p:txBody>
      </p:sp>
      <p:sp>
        <p:nvSpPr>
          <p:cNvPr id="4" name="Slide Number Placeholder 3"/>
          <p:cNvSpPr>
            <a:spLocks noGrp="1"/>
          </p:cNvSpPr>
          <p:nvPr>
            <p:ph type="sldNum" sz="quarter" idx="10"/>
          </p:nvPr>
        </p:nvSpPr>
        <p:spPr/>
        <p:txBody>
          <a:bodyPr/>
          <a:lstStyle/>
          <a:p>
            <a:fld id="{4C1F85CB-0161-4063-92B7-B13D425210C9}" type="slidenum">
              <a:rPr lang="en-US" smtClean="0"/>
              <a:pPr/>
              <a:t>7</a:t>
            </a:fld>
            <a:endParaRPr lang="en-US" dirty="0"/>
          </a:p>
        </p:txBody>
      </p:sp>
    </p:spTree>
    <p:extLst>
      <p:ext uri="{BB962C8B-B14F-4D97-AF65-F5344CB8AC3E}">
        <p14:creationId xmlns:p14="http://schemas.microsoft.com/office/powerpoint/2010/main" val="56806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Harrison Schmitt examines a boulder at the Apollo 17 landing site. Geology is more than picking up rocks or whacking them with a hammer. Geologists want to know how different rock types relate to each other. So, Schmitt and other astronauts examined large boulders carefully, sampling rocks from discernible layers. They also tried to see where the boulders came from. In this case, the large rock rolled down from the top of a nearby hill. (AS17-140-21497)</a:t>
            </a:r>
          </a:p>
        </p:txBody>
      </p:sp>
      <p:sp>
        <p:nvSpPr>
          <p:cNvPr id="4" name="Slide Number Placeholder 3"/>
          <p:cNvSpPr>
            <a:spLocks noGrp="1"/>
          </p:cNvSpPr>
          <p:nvPr>
            <p:ph type="sldNum" sz="quarter" idx="10"/>
          </p:nvPr>
        </p:nvSpPr>
        <p:spPr/>
        <p:txBody>
          <a:bodyPr/>
          <a:lstStyle/>
          <a:p>
            <a:fld id="{4C1F85CB-0161-4063-92B7-B13D425210C9}" type="slidenum">
              <a:rPr lang="en-US" smtClean="0"/>
              <a:pPr/>
              <a:t>8</a:t>
            </a:fld>
            <a:endParaRPr lang="en-US" dirty="0"/>
          </a:p>
        </p:txBody>
      </p:sp>
    </p:spTree>
    <p:extLst>
      <p:ext uri="{BB962C8B-B14F-4D97-AF65-F5344CB8AC3E}">
        <p14:creationId xmlns:p14="http://schemas.microsoft.com/office/powerpoint/2010/main" val="127364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This slide shows an astronaut collecting walnut-sized rocks with a rake. The samples, aptly named “rake samples,” proved to be extremely valuable because they provided a broad sampling of rock types present at a landing site. Some rock types were present only among rake samples.  Also note the nature of the </a:t>
            </a:r>
            <a:r>
              <a:rPr lang="en-US" dirty="0" smtClean="0">
                <a:latin typeface="Arial" panose="020B0604020202020204" pitchFamily="34" charset="0"/>
                <a:cs typeface="Arial" panose="020B0604020202020204" pitchFamily="34" charset="0"/>
              </a:rPr>
              <a:t>Lunar </a:t>
            </a:r>
            <a:r>
              <a:rPr lang="en-US" dirty="0">
                <a:latin typeface="Arial" panose="020B0604020202020204" pitchFamily="34" charset="0"/>
                <a:cs typeface="Arial" panose="020B0604020202020204" pitchFamily="34" charset="0"/>
              </a:rPr>
              <a:t>surface. It is mostly powdery, with rock distributed throughout it. (</a:t>
            </a:r>
            <a:r>
              <a:rPr lang="en-US" dirty="0" smtClean="0">
                <a:latin typeface="Arial" panose="020B0604020202020204" pitchFamily="34" charset="0"/>
                <a:cs typeface="Arial" panose="020B0604020202020204" pitchFamily="34" charset="0"/>
              </a:rPr>
              <a:t>AS16-116-18653)</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C1F85CB-0161-4063-92B7-B13D425210C9}" type="slidenum">
              <a:rPr lang="en-US" smtClean="0"/>
              <a:pPr/>
              <a:t>9</a:t>
            </a:fld>
            <a:endParaRPr lang="en-US" dirty="0"/>
          </a:p>
        </p:txBody>
      </p:sp>
    </p:spTree>
    <p:extLst>
      <p:ext uri="{BB962C8B-B14F-4D97-AF65-F5344CB8AC3E}">
        <p14:creationId xmlns:p14="http://schemas.microsoft.com/office/powerpoint/2010/main" val="255040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AAB106C-83F6-4A6C-A5ED-354F914268D0}"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5DE73DE-7C42-40CE-939E-D38682829FB3}"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845EA3D-4764-47AD-8610-0F9F05292037}"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C9FE686-46EF-47BF-AC90-94F4AC76EBF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F06DF3E-BEBC-4C13-A7DF-C7CD468E2F37}"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E4A1B3C-A252-4C54-A7E0-B7F173FB85A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4009077C-6EEF-450D-9ACF-5FC87033D530}"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EA97EEE2-9A90-470C-8ACB-55391CEF2504}"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E5D21771-690C-4139-B802-AB5FEBF78217}"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0AE6A09-A357-420F-BC1F-57221884C3C6}"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62A1734-799A-46B7-85C0-A8AE3D36CD4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7E71438C-7C1F-4845-83DE-90A66B086EB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ares.jsc.nasa.gov/" TargetMode="External"/><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hyperlink" Target="https://ares.jsc.nasa.gov/interaction/lmd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descr="NASA Logo"/>
          <p:cNvGrpSpPr/>
          <p:nvPr/>
        </p:nvGrpSpPr>
        <p:grpSpPr>
          <a:xfrm>
            <a:off x="0" y="201427"/>
            <a:ext cx="2362200" cy="631472"/>
            <a:chOff x="0" y="201427"/>
            <a:chExt cx="2362200" cy="631472"/>
          </a:xfrm>
        </p:grpSpPr>
        <p:pic>
          <p:nvPicPr>
            <p:cNvPr id="8" name="Picture 72" descr="NASA insignia RGB"/>
            <p:cNvPicPr>
              <a:picLocks noChangeAspect="1" noChangeArrowheads="1"/>
            </p:cNvPicPr>
            <p:nvPr/>
          </p:nvPicPr>
          <p:blipFill>
            <a:blip r:embed="rId4" cstate="print"/>
            <a:srcRect/>
            <a:stretch>
              <a:fillRect/>
            </a:stretch>
          </p:blipFill>
          <p:spPr bwMode="auto">
            <a:xfrm>
              <a:off x="1600200" y="201427"/>
              <a:ext cx="762000" cy="631472"/>
            </a:xfrm>
            <a:prstGeom prst="rect">
              <a:avLst/>
            </a:prstGeom>
            <a:noFill/>
            <a:ln w="9525">
              <a:noFill/>
              <a:miter lim="800000"/>
              <a:headEnd/>
              <a:tailEnd/>
            </a:ln>
          </p:spPr>
        </p:pic>
        <p:sp>
          <p:nvSpPr>
            <p:cNvPr id="2" name="TextBox 1"/>
            <p:cNvSpPr txBox="1"/>
            <p:nvPr/>
          </p:nvSpPr>
          <p:spPr>
            <a:xfrm>
              <a:off x="0" y="340392"/>
              <a:ext cx="1752600" cy="430887"/>
            </a:xfrm>
            <a:prstGeom prst="rect">
              <a:avLst/>
            </a:prstGeom>
            <a:noFill/>
          </p:spPr>
          <p:txBody>
            <a:bodyPr wrap="square" rtlCol="0">
              <a:spAutoFit/>
            </a:bodyPr>
            <a:lstStyle/>
            <a:p>
              <a:r>
                <a:rPr lang="en-US" sz="1100" dirty="0" smtClean="0">
                  <a:solidFill>
                    <a:schemeClr val="bg1"/>
                  </a:solidFill>
                </a:rPr>
                <a:t>National Aeronautics and Space Administration</a:t>
              </a:r>
              <a:endParaRPr lang="en-US" sz="1100" dirty="0">
                <a:solidFill>
                  <a:schemeClr val="bg1"/>
                </a:solidFill>
              </a:endParaRPr>
            </a:p>
          </p:txBody>
        </p:sp>
      </p:grpSp>
      <p:sp>
        <p:nvSpPr>
          <p:cNvPr id="10" name="Title 9"/>
          <p:cNvSpPr>
            <a:spLocks noGrp="1"/>
          </p:cNvSpPr>
          <p:nvPr>
            <p:ph type="title" idx="4294967295"/>
          </p:nvPr>
        </p:nvSpPr>
        <p:spPr>
          <a:xfrm>
            <a:off x="2895600" y="1594722"/>
            <a:ext cx="3390900" cy="2596277"/>
          </a:xfrm>
        </p:spPr>
        <p:txBody>
          <a:bodyPr/>
          <a:lstStyle/>
          <a:p>
            <a:pPr algn="l"/>
            <a:r>
              <a:rPr lang="en-US" sz="5400" b="1" dirty="0" smtClean="0">
                <a:solidFill>
                  <a:schemeClr val="bg1"/>
                </a:solidFill>
                <a:latin typeface="Arial" panose="020B0604020202020204" pitchFamily="34" charset="0"/>
                <a:cs typeface="Arial" panose="020B0604020202020204" pitchFamily="34" charset="0"/>
              </a:rPr>
              <a:t>The Earth’s Moon</a:t>
            </a:r>
            <a:endParaRPr lang="en-US" sz="5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04789" y="6024518"/>
            <a:ext cx="1904999" cy="3693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Image Credits: NASA </a:t>
            </a:r>
            <a:r>
              <a:rPr lang="en-US" sz="900" dirty="0" smtClean="0">
                <a:solidFill>
                  <a:schemeClr val="bg1"/>
                </a:solidFill>
                <a:latin typeface="Arial" panose="020B0604020202020204" pitchFamily="34" charset="0"/>
                <a:cs typeface="Arial" panose="020B0604020202020204" pitchFamily="34" charset="0"/>
              </a:rPr>
              <a:t>S80-29345</a:t>
            </a:r>
          </a:p>
          <a:p>
            <a:r>
              <a:rPr lang="en-US" sz="900" dirty="0" smtClean="0">
                <a:solidFill>
                  <a:schemeClr val="bg1"/>
                </a:solidFill>
                <a:latin typeface="Arial" panose="020B0604020202020204" pitchFamily="34" charset="0"/>
                <a:cs typeface="Arial" panose="020B0604020202020204" pitchFamily="34" charset="0"/>
              </a:rPr>
              <a:t>NASA JSC</a:t>
            </a:r>
            <a:endParaRPr lang="en-US" sz="900" dirty="0">
              <a:solidFill>
                <a:schemeClr val="bg1"/>
              </a:solidFill>
              <a:latin typeface="Arial" panose="020B0604020202020204" pitchFamily="34" charset="0"/>
              <a:cs typeface="Arial" panose="020B0604020202020204" pitchFamily="34" charset="0"/>
            </a:endParaRPr>
          </a:p>
        </p:txBody>
      </p:sp>
      <p:pic>
        <p:nvPicPr>
          <p:cNvPr id="4" name="Picture 3" descr="two Lunar Processors examine samples in the glove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87562"/>
            <a:ext cx="2089038" cy="3051021"/>
          </a:xfrm>
          <a:prstGeom prst="rect">
            <a:avLst/>
          </a:prstGeom>
        </p:spPr>
      </p:pic>
      <p:sp>
        <p:nvSpPr>
          <p:cNvPr id="6" name="Rectangle 5"/>
          <p:cNvSpPr/>
          <p:nvPr/>
        </p:nvSpPr>
        <p:spPr>
          <a:xfrm>
            <a:off x="3505200" y="6393850"/>
            <a:ext cx="2307042" cy="230832"/>
          </a:xfrm>
          <a:prstGeom prst="rect">
            <a:avLst/>
          </a:prstGeom>
        </p:spPr>
        <p:txBody>
          <a:bodyPr wrap="none">
            <a:spAutoFit/>
          </a:bodyPr>
          <a:lstStyle/>
          <a:p>
            <a:r>
              <a:rPr lang="en-US" sz="900" dirty="0">
                <a:solidFill>
                  <a:schemeClr val="bg1"/>
                </a:solidFill>
                <a:latin typeface="Arial" panose="020B0604020202020204" pitchFamily="34" charset="0"/>
                <a:cs typeface="Arial" panose="020B0604020202020204" pitchFamily="34" charset="0"/>
              </a:rPr>
              <a:t>https://ares.jsc.nasa.gov/interaction/lmdp/</a:t>
            </a:r>
            <a:endParaRPr lang="en-US" sz="900" dirty="0"/>
          </a:p>
        </p:txBody>
      </p:sp>
      <p:sp>
        <p:nvSpPr>
          <p:cNvPr id="5" name="Title 4"/>
          <p:cNvSpPr>
            <a:spLocks noGrp="1"/>
          </p:cNvSpPr>
          <p:nvPr>
            <p:ph type="title"/>
          </p:nvPr>
        </p:nvSpPr>
        <p:spPr>
          <a:xfrm>
            <a:off x="-567611" y="891760"/>
            <a:ext cx="7772400" cy="1143000"/>
          </a:xfrm>
        </p:spPr>
        <p:txBody>
          <a:bodyPr/>
          <a:lstStyle/>
          <a:p>
            <a:r>
              <a:rPr lang="en-US" sz="2800" b="1" dirty="0">
                <a:solidFill>
                  <a:schemeClr val="accent3"/>
                </a:solidFill>
                <a:latin typeface="Arial" panose="020B0604020202020204" pitchFamily="34" charset="0"/>
                <a:cs typeface="Arial" panose="020B0604020202020204" pitchFamily="34" charset="0"/>
              </a:rPr>
              <a:t>Caring </a:t>
            </a:r>
            <a:r>
              <a:rPr lang="en-US" sz="2800" b="1" dirty="0" smtClean="0">
                <a:solidFill>
                  <a:schemeClr val="accent3"/>
                </a:solidFill>
                <a:latin typeface="Arial" panose="020B0604020202020204" pitchFamily="34" charset="0"/>
                <a:cs typeface="Arial" panose="020B0604020202020204" pitchFamily="34" charset="0"/>
              </a:rPr>
              <a:t>For </a:t>
            </a:r>
            <a:r>
              <a:rPr lang="en-US" sz="2800" b="1" dirty="0">
                <a:solidFill>
                  <a:schemeClr val="accent3"/>
                </a:solidFill>
                <a:latin typeface="Arial" panose="020B0604020202020204" pitchFamily="34" charset="0"/>
                <a:cs typeface="Arial" panose="020B0604020202020204" pitchFamily="34" charset="0"/>
              </a:rPr>
              <a:t>T</a:t>
            </a:r>
            <a:r>
              <a:rPr lang="en-US" sz="2800" b="1" dirty="0" smtClean="0">
                <a:solidFill>
                  <a:schemeClr val="accent3"/>
                </a:solidFill>
                <a:latin typeface="Arial" panose="020B0604020202020204" pitchFamily="34" charset="0"/>
                <a:cs typeface="Arial" panose="020B0604020202020204" pitchFamily="34" charset="0"/>
              </a:rPr>
              <a:t>he </a:t>
            </a:r>
            <a:r>
              <a:rPr lang="en-US" sz="2800" b="1" dirty="0">
                <a:solidFill>
                  <a:schemeClr val="accent3"/>
                </a:solidFill>
                <a:latin typeface="Arial" panose="020B0604020202020204" pitchFamily="34" charset="0"/>
                <a:cs typeface="Arial" panose="020B0604020202020204" pitchFamily="34" charset="0"/>
              </a:rPr>
              <a:t/>
            </a:r>
            <a:br>
              <a:rPr lang="en-US" sz="2800" b="1" dirty="0">
                <a:solidFill>
                  <a:schemeClr val="accent3"/>
                </a:solidFill>
                <a:latin typeface="Arial" panose="020B0604020202020204" pitchFamily="34" charset="0"/>
                <a:cs typeface="Arial" panose="020B0604020202020204" pitchFamily="34" charset="0"/>
              </a:rPr>
            </a:br>
            <a:r>
              <a:rPr lang="en-US" sz="2800" b="1" dirty="0">
                <a:solidFill>
                  <a:schemeClr val="accent3"/>
                </a:solidFill>
                <a:latin typeface="Arial" panose="020B0604020202020204" pitchFamily="34" charset="0"/>
                <a:cs typeface="Arial" panose="020B0604020202020204" pitchFamily="34" charset="0"/>
              </a:rPr>
              <a:t>Samples </a:t>
            </a:r>
            <a:r>
              <a:rPr lang="en-US" sz="2800" b="1" dirty="0" smtClean="0">
                <a:solidFill>
                  <a:schemeClr val="accent3"/>
                </a:solidFill>
                <a:latin typeface="Arial" panose="020B0604020202020204" pitchFamily="34" charset="0"/>
                <a:cs typeface="Arial" panose="020B0604020202020204" pitchFamily="34" charset="0"/>
              </a:rPr>
              <a:t>On </a:t>
            </a:r>
            <a:r>
              <a:rPr lang="en-US" sz="2800" b="1" dirty="0">
                <a:solidFill>
                  <a:schemeClr val="accent3"/>
                </a:solidFill>
                <a:latin typeface="Arial" panose="020B0604020202020204" pitchFamily="34" charset="0"/>
                <a:cs typeface="Arial" panose="020B0604020202020204" pitchFamily="34" charset="0"/>
              </a:rPr>
              <a:t>Earth</a:t>
            </a:r>
            <a:r>
              <a:rPr lang="en-US" dirty="0"/>
              <a:t/>
            </a:r>
            <a:br>
              <a:rPr lang="en-US" dirty="0"/>
            </a:br>
            <a:endParaRPr lang="en-US" dirty="0"/>
          </a:p>
        </p:txBody>
      </p:sp>
      <p:pic>
        <p:nvPicPr>
          <p:cNvPr id="2" name="Picture 1" descr="Lunar Processors working in the Lunar La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098153"/>
            <a:ext cx="4013200" cy="2743200"/>
          </a:xfrm>
          <a:prstGeom prst="rect">
            <a:avLst/>
          </a:prstGeom>
        </p:spPr>
      </p:pic>
      <p:pic>
        <p:nvPicPr>
          <p:cNvPr id="10" name="Picture 9" descr="Lunar Processors examine samples from Apollo missi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106391"/>
            <a:ext cx="4118919" cy="273496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Lunar Processors examine one of the Apollo samp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981" y="1219200"/>
            <a:ext cx="4191000" cy="4191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39000" y="6331550"/>
            <a:ext cx="4572000" cy="369332"/>
          </a:xfrm>
          <a:prstGeom prst="rect">
            <a:avLst/>
          </a:prstGeom>
        </p:spPr>
        <p:txBody>
          <a:bodyPr>
            <a:spAutoFit/>
          </a:bodyPr>
          <a:lstStyle/>
          <a:p>
            <a:r>
              <a:rPr lang="en-US" sz="900" dirty="0">
                <a:solidFill>
                  <a:schemeClr val="bg1"/>
                </a:solidFill>
                <a:latin typeface="Arial" panose="020B0604020202020204" pitchFamily="34" charset="0"/>
                <a:cs typeface="Arial" panose="020B0604020202020204" pitchFamily="34" charset="0"/>
              </a:rPr>
              <a:t>Image Credits: NASA </a:t>
            </a:r>
            <a:r>
              <a:rPr lang="en-US" sz="900" dirty="0" smtClean="0">
                <a:solidFill>
                  <a:schemeClr val="bg1"/>
                </a:solidFill>
                <a:latin typeface="Arial" panose="020B0604020202020204" pitchFamily="34" charset="0"/>
                <a:cs typeface="Arial" panose="020B0604020202020204" pitchFamily="34" charset="0"/>
              </a:rPr>
              <a:t>JSC</a:t>
            </a:r>
          </a:p>
          <a:p>
            <a:r>
              <a:rPr lang="en-US" sz="900" dirty="0" smtClean="0">
                <a:solidFill>
                  <a:schemeClr val="bg1"/>
                </a:solidFill>
                <a:latin typeface="Arial" panose="020B0604020202020204" pitchFamily="34" charset="0"/>
                <a:cs typeface="Arial" panose="020B0604020202020204" pitchFamily="34" charset="0"/>
              </a:rPr>
              <a:t>NASA S82-26777</a:t>
            </a:r>
            <a:endParaRPr lang="en-US" sz="900" dirty="0">
              <a:solidFill>
                <a:schemeClr val="bg1"/>
              </a:solidFill>
              <a:latin typeface="Arial" panose="020B0604020202020204" pitchFamily="34" charset="0"/>
              <a:cs typeface="Arial" panose="020B0604020202020204" pitchFamily="34" charset="0"/>
            </a:endParaRPr>
          </a:p>
        </p:txBody>
      </p:sp>
      <p:pic>
        <p:nvPicPr>
          <p:cNvPr id="8" name="Picture 7" descr="Apollo sampl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672749"/>
            <a:ext cx="4378536" cy="3283902"/>
          </a:xfrm>
          <a:prstGeom prst="rect">
            <a:avLst/>
          </a:prstGeom>
        </p:spPr>
      </p:pic>
      <p:sp>
        <p:nvSpPr>
          <p:cNvPr id="4" name="Title 3"/>
          <p:cNvSpPr>
            <a:spLocks noGrp="1"/>
          </p:cNvSpPr>
          <p:nvPr>
            <p:ph type="title" idx="4294967295"/>
          </p:nvPr>
        </p:nvSpPr>
        <p:spPr>
          <a:xfrm>
            <a:off x="3349836" y="6551782"/>
            <a:ext cx="2362200" cy="1491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900" dirty="0" smtClean="0">
                <a:solidFill>
                  <a:schemeClr val="bg1"/>
                </a:solidFill>
                <a:effectLst/>
                <a:latin typeface="Arial" panose="020B0604020202020204" pitchFamily="34" charset="0"/>
                <a:cs typeface="Arial" panose="020B0604020202020204" pitchFamily="34" charset="0"/>
              </a:rPr>
              <a:t>https://ares.jsc.nasa.gov/interaction/lmdp/</a:t>
            </a:r>
            <a:endParaRPr lang="en-US" sz="900" dirty="0" smtClean="0">
              <a:solidFill>
                <a:schemeClr val="bg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is is a view of the farside of the Moon. The dark maria on the left are barely visible from Earth. All the terrain to the right is on the far side and was completely unexplored until the space age. The highlands are lighter in color than the maria, higher by a few kilometers on average, and intensely cratered. (AS16-M-302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047" y="717990"/>
            <a:ext cx="5529774" cy="56778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27572" y="6280468"/>
            <a:ext cx="2121093" cy="230832"/>
          </a:xfrm>
          <a:prstGeom prst="rect">
            <a:avLst/>
          </a:prstGeom>
        </p:spPr>
        <p:txBody>
          <a:bodyPr wrap="none">
            <a:spAutoFit/>
          </a:bodyPr>
          <a:lstStyle/>
          <a:p>
            <a:r>
              <a:rPr lang="en-US" sz="900" dirty="0" smtClean="0">
                <a:solidFill>
                  <a:schemeClr val="bg1"/>
                </a:solidFill>
                <a:latin typeface="Arial" panose="020B0604020202020204" pitchFamily="34" charset="0"/>
                <a:cs typeface="Arial" panose="020B0604020202020204" pitchFamily="34" charset="0"/>
              </a:rPr>
              <a:t> </a:t>
            </a:r>
            <a:r>
              <a:rPr lang="en-US" sz="900" dirty="0">
                <a:solidFill>
                  <a:schemeClr val="bg1"/>
                </a:solidFill>
                <a:latin typeface="Arial" panose="020B0604020202020204" pitchFamily="34" charset="0"/>
                <a:cs typeface="Arial" panose="020B0604020202020204" pitchFamily="34" charset="0"/>
              </a:rPr>
              <a:t>Image </a:t>
            </a:r>
            <a:r>
              <a:rPr lang="en-US" sz="900" dirty="0" smtClean="0">
                <a:solidFill>
                  <a:schemeClr val="bg1"/>
                </a:solidFill>
                <a:latin typeface="Arial" panose="020B0604020202020204" pitchFamily="34" charset="0"/>
                <a:cs typeface="Arial" panose="020B0604020202020204" pitchFamily="34" charset="0"/>
              </a:rPr>
              <a:t>Credits:  NASA  AS16-M-3021</a:t>
            </a:r>
            <a:endParaRPr lang="en-US" sz="9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3494323" y="6395884"/>
            <a:ext cx="2307042" cy="230832"/>
          </a:xfrm>
          <a:prstGeom prst="rect">
            <a:avLst/>
          </a:prstGeom>
        </p:spPr>
        <p:txBody>
          <a:bodyPr wrap="none">
            <a:spAutoFit/>
          </a:bodyPr>
          <a:lstStyle/>
          <a:p>
            <a:pPr algn="ctr"/>
            <a:r>
              <a:rPr lang="en-US" sz="900" dirty="0">
                <a:solidFill>
                  <a:schemeClr val="bg1"/>
                </a:solidFill>
                <a:latin typeface="Arial" panose="020B0604020202020204" pitchFamily="34" charset="0"/>
                <a:cs typeface="Arial" panose="020B0604020202020204" pitchFamily="34" charset="0"/>
              </a:rPr>
              <a:t>https://ares.jsc.nasa.gov/interaction/lmdp/</a:t>
            </a:r>
            <a:endParaRPr lang="en-US" sz="900" dirty="0"/>
          </a:p>
        </p:txBody>
      </p:sp>
      <p:sp>
        <p:nvSpPr>
          <p:cNvPr id="5" name="Title 4"/>
          <p:cNvSpPr>
            <a:spLocks noGrp="1"/>
          </p:cNvSpPr>
          <p:nvPr>
            <p:ph type="title"/>
          </p:nvPr>
        </p:nvSpPr>
        <p:spPr>
          <a:xfrm>
            <a:off x="761644" y="-169246"/>
            <a:ext cx="7772756" cy="1083646"/>
          </a:xfrm>
        </p:spPr>
        <p:txBody>
          <a:bodyPr/>
          <a:lstStyle/>
          <a:p>
            <a:r>
              <a:rPr lang="en-US" sz="2800" b="1" dirty="0" smtClean="0">
                <a:solidFill>
                  <a:schemeClr val="bg1"/>
                </a:solidFill>
                <a:latin typeface="Arial" panose="020B0604020202020204" pitchFamily="34" charset="0"/>
                <a:cs typeface="Arial" panose="020B0604020202020204" pitchFamily="34" charset="0"/>
              </a:rPr>
              <a:t>Far Side Of </a:t>
            </a:r>
            <a:r>
              <a:rPr lang="en-US" sz="2800" b="1" dirty="0">
                <a:solidFill>
                  <a:schemeClr val="bg1"/>
                </a:solidFill>
                <a:latin typeface="Arial" panose="020B0604020202020204" pitchFamily="34" charset="0"/>
                <a:cs typeface="Arial" panose="020B0604020202020204" pitchFamily="34" charset="0"/>
              </a:rPr>
              <a:t>T</a:t>
            </a:r>
            <a:r>
              <a:rPr lang="en-US" sz="2800" b="1" dirty="0" smtClean="0">
                <a:solidFill>
                  <a:schemeClr val="bg1"/>
                </a:solidFill>
                <a:latin typeface="Arial" panose="020B0604020202020204" pitchFamily="34" charset="0"/>
                <a:cs typeface="Arial" panose="020B0604020202020204" pitchFamily="34" charset="0"/>
              </a:rPr>
              <a:t>he Moon</a:t>
            </a:r>
            <a:endParaRPr lang="en-US" sz="28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a sample of anorthosite returned by the Apollo 15 mission. Anorthosites are composed almost entirely of one mineral, Anorthite (a type of plagioclase feldspar). One way a single-mineral rock forms is by accumulation by either floating or sinking in a magma. Because anorthosite seems to be an abundant and widespread rock type in the lunar highlands, scientists believe that the Moon was surrounded completely by a huge ocean of magma soon after it formed. (S71-429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609600"/>
            <a:ext cx="6276975" cy="5339402"/>
          </a:xfrm>
          <a:prstGeom prst="rect">
            <a:avLst/>
          </a:prstGeom>
        </p:spPr>
      </p:pic>
      <p:sp>
        <p:nvSpPr>
          <p:cNvPr id="3" name="Rectangle 2"/>
          <p:cNvSpPr/>
          <p:nvPr/>
        </p:nvSpPr>
        <p:spPr>
          <a:xfrm>
            <a:off x="6934200" y="6077864"/>
            <a:ext cx="2133600" cy="230832"/>
          </a:xfrm>
          <a:prstGeom prst="rect">
            <a:avLst/>
          </a:prstGeom>
        </p:spPr>
        <p:txBody>
          <a:bodyPr wrap="square">
            <a:spAutoFit/>
          </a:bodyPr>
          <a:lstStyle/>
          <a:p>
            <a:r>
              <a:rPr lang="en-US" sz="900" dirty="0">
                <a:solidFill>
                  <a:schemeClr val="bg1"/>
                </a:solidFill>
                <a:latin typeface="Arial" panose="020B0604020202020204" pitchFamily="34" charset="0"/>
                <a:cs typeface="Arial" panose="020B0604020202020204" pitchFamily="34" charset="0"/>
              </a:rPr>
              <a:t>Image Credits: </a:t>
            </a:r>
            <a:r>
              <a:rPr lang="en-US" sz="900" dirty="0" smtClean="0">
                <a:solidFill>
                  <a:schemeClr val="bg1"/>
                </a:solidFill>
                <a:latin typeface="Arial" panose="020B0604020202020204" pitchFamily="34" charset="0"/>
                <a:cs typeface="Arial" panose="020B0604020202020204" pitchFamily="34" charset="0"/>
              </a:rPr>
              <a:t> NASA  S71-42951</a:t>
            </a:r>
            <a:endParaRPr lang="en-US" sz="9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3810000" y="6437558"/>
            <a:ext cx="2307042" cy="230832"/>
          </a:xfrm>
          <a:prstGeom prst="rect">
            <a:avLst/>
          </a:prstGeom>
        </p:spPr>
        <p:txBody>
          <a:bodyPr wrap="none">
            <a:spAutoFit/>
          </a:bodyPr>
          <a:lstStyle/>
          <a:p>
            <a:r>
              <a:rPr lang="en-US" sz="900" dirty="0">
                <a:solidFill>
                  <a:schemeClr val="bg1"/>
                </a:solidFill>
                <a:latin typeface="Arial" panose="020B0604020202020204" pitchFamily="34" charset="0"/>
                <a:cs typeface="Arial" panose="020B0604020202020204" pitchFamily="34" charset="0"/>
              </a:rPr>
              <a:t>https://ares.jsc.nasa.gov/interaction/lmdp/</a:t>
            </a:r>
            <a:endParaRPr lang="en-US" sz="900" dirty="0"/>
          </a:p>
        </p:txBody>
      </p:sp>
      <p:sp>
        <p:nvSpPr>
          <p:cNvPr id="6" name="Title 5"/>
          <p:cNvSpPr>
            <a:spLocks noGrp="1"/>
          </p:cNvSpPr>
          <p:nvPr>
            <p:ph type="title"/>
          </p:nvPr>
        </p:nvSpPr>
        <p:spPr>
          <a:xfrm>
            <a:off x="678052" y="-16042"/>
            <a:ext cx="7780147" cy="734032"/>
          </a:xfrm>
        </p:spPr>
        <p:txBody>
          <a:bodyPr/>
          <a:lstStyle/>
          <a:p>
            <a:r>
              <a:rPr lang="en-US" sz="2800" b="1" dirty="0" smtClean="0">
                <a:solidFill>
                  <a:schemeClr val="bg1"/>
                </a:solidFill>
                <a:latin typeface="Arial" panose="020B0604020202020204" pitchFamily="34" charset="0"/>
                <a:cs typeface="Arial" panose="020B0604020202020204" pitchFamily="34" charset="0"/>
              </a:rPr>
              <a:t>Anorthosite</a:t>
            </a:r>
            <a:endParaRPr lang="en-US" sz="28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Slide 15"/>
          <p:cNvPicPr>
            <a:picLocks noChangeAspect="1" noChangeArrowheads="1"/>
          </p:cNvPicPr>
          <p:nvPr/>
        </p:nvPicPr>
        <p:blipFill>
          <a:blip r:embed="rId3" cstate="print"/>
          <a:srcRect/>
          <a:stretch>
            <a:fillRect/>
          </a:stretch>
        </p:blipFill>
        <p:spPr bwMode="auto">
          <a:xfrm>
            <a:off x="885497" y="914400"/>
            <a:ext cx="7467600" cy="4978400"/>
          </a:xfrm>
          <a:prstGeom prst="rect">
            <a:avLst/>
          </a:prstGeom>
          <a:noFill/>
        </p:spPr>
      </p:pic>
      <p:sp>
        <p:nvSpPr>
          <p:cNvPr id="4" name="Rectangle 3"/>
          <p:cNvSpPr/>
          <p:nvPr/>
        </p:nvSpPr>
        <p:spPr>
          <a:xfrm>
            <a:off x="6817722" y="5970419"/>
            <a:ext cx="2326278" cy="369332"/>
          </a:xfrm>
          <a:prstGeom prst="rect">
            <a:avLst/>
          </a:prstGeom>
        </p:spPr>
        <p:txBody>
          <a:bodyPr wrap="none">
            <a:spAutoFit/>
          </a:bodyPr>
          <a:lstStyle/>
          <a:p>
            <a:r>
              <a:rPr lang="en-US" sz="900" dirty="0">
                <a:solidFill>
                  <a:schemeClr val="bg1"/>
                </a:solidFill>
                <a:latin typeface="Arial" panose="020B0604020202020204" pitchFamily="34" charset="0"/>
                <a:cs typeface="Arial" panose="020B0604020202020204" pitchFamily="34" charset="0"/>
              </a:rPr>
              <a:t>Image Credits: Graphics </a:t>
            </a:r>
            <a:r>
              <a:rPr lang="en-US" sz="900" dirty="0" smtClean="0">
                <a:solidFill>
                  <a:schemeClr val="bg1"/>
                </a:solidFill>
                <a:latin typeface="Arial" panose="020B0604020202020204" pitchFamily="34" charset="0"/>
                <a:cs typeface="Arial" panose="020B0604020202020204" pitchFamily="34" charset="0"/>
              </a:rPr>
              <a:t>by Brooks, Bays,</a:t>
            </a:r>
          </a:p>
          <a:p>
            <a:r>
              <a:rPr lang="en-US" sz="900" dirty="0" smtClean="0">
                <a:solidFill>
                  <a:schemeClr val="bg1"/>
                </a:solidFill>
                <a:latin typeface="Arial" panose="020B0604020202020204" pitchFamily="34" charset="0"/>
                <a:cs typeface="Arial" panose="020B0604020202020204" pitchFamily="34" charset="0"/>
              </a:rPr>
              <a:t>University of Hawaii</a:t>
            </a:r>
            <a:endParaRPr lang="en-US" sz="900" dirty="0">
              <a:solidFill>
                <a:schemeClr val="bg1"/>
              </a:solidFill>
              <a:latin typeface="Arial" panose="020B0604020202020204" pitchFamily="34" charset="0"/>
              <a:cs typeface="Arial" panose="020B0604020202020204" pitchFamily="34" charset="0"/>
            </a:endParaRPr>
          </a:p>
        </p:txBody>
      </p:sp>
      <p:sp>
        <p:nvSpPr>
          <p:cNvPr id="3" name="Title 2"/>
          <p:cNvSpPr>
            <a:spLocks noGrp="1"/>
          </p:cNvSpPr>
          <p:nvPr>
            <p:ph type="title" idx="4294967295"/>
          </p:nvPr>
        </p:nvSpPr>
        <p:spPr>
          <a:xfrm>
            <a:off x="3352800" y="6339751"/>
            <a:ext cx="2286000" cy="304800"/>
          </a:xfrm>
        </p:spPr>
        <p:txBody>
          <a:bodyPr/>
          <a:lstStyle/>
          <a:p>
            <a:r>
              <a:rPr lang="en-US" sz="900" kern="1200" dirty="0" smtClean="0">
                <a:solidFill>
                  <a:srgbClr val="FFFFFF"/>
                </a:solidFill>
                <a:effectLst/>
                <a:latin typeface="Arial" panose="020B0604020202020204" pitchFamily="34" charset="0"/>
                <a:ea typeface="+mn-ea"/>
                <a:cs typeface="Arial" panose="020B0604020202020204" pitchFamily="34" charset="0"/>
              </a:rPr>
              <a:t>https://ares.jsc.nasa.gov/interaction/lmdp</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ample was collected by the Apollo 16 mission. It is a collection of rock and dust fragments all mixed together. Geologists call such rocks “breccias.” Many of the rock fragments are themselves breccias, some, such as the dark fragments, were even melted by an impact. (S75-32669)&#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44" y="693927"/>
            <a:ext cx="7543800" cy="5642942"/>
          </a:xfrm>
          <a:prstGeom prst="rect">
            <a:avLst/>
          </a:prstGeom>
        </p:spPr>
      </p:pic>
      <p:sp>
        <p:nvSpPr>
          <p:cNvPr id="3" name="Rectangle 2"/>
          <p:cNvSpPr/>
          <p:nvPr/>
        </p:nvSpPr>
        <p:spPr>
          <a:xfrm>
            <a:off x="6934200" y="6361584"/>
            <a:ext cx="1965432" cy="230832"/>
          </a:xfrm>
          <a:prstGeom prst="rect">
            <a:avLst/>
          </a:prstGeom>
        </p:spPr>
        <p:txBody>
          <a:bodyPr wrap="square">
            <a:spAutoFit/>
          </a:bodyPr>
          <a:lstStyle/>
          <a:p>
            <a:r>
              <a:rPr lang="en-US" sz="900" dirty="0">
                <a:solidFill>
                  <a:schemeClr val="bg1"/>
                </a:solidFill>
                <a:latin typeface="Arial" panose="020B0604020202020204" pitchFamily="34" charset="0"/>
                <a:cs typeface="Arial" panose="020B0604020202020204" pitchFamily="34" charset="0"/>
              </a:rPr>
              <a:t>Image Credits: </a:t>
            </a:r>
            <a:r>
              <a:rPr lang="en-US" sz="900" dirty="0" smtClean="0">
                <a:solidFill>
                  <a:schemeClr val="bg1"/>
                </a:solidFill>
                <a:latin typeface="Arial" panose="020B0604020202020204" pitchFamily="34" charset="0"/>
                <a:cs typeface="Arial" panose="020B0604020202020204" pitchFamily="34" charset="0"/>
              </a:rPr>
              <a:t> NASA  S75-32669</a:t>
            </a:r>
            <a:endParaRPr lang="en-US" sz="9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3646723" y="6477000"/>
            <a:ext cx="2307042" cy="230832"/>
          </a:xfrm>
          <a:prstGeom prst="rect">
            <a:avLst/>
          </a:prstGeom>
        </p:spPr>
        <p:txBody>
          <a:bodyPr wrap="none">
            <a:spAutoFit/>
          </a:bodyPr>
          <a:lstStyle/>
          <a:p>
            <a:pPr algn="ctr"/>
            <a:r>
              <a:rPr lang="en-US" sz="900" dirty="0">
                <a:solidFill>
                  <a:schemeClr val="bg1"/>
                </a:solidFill>
                <a:latin typeface="Arial" panose="020B0604020202020204" pitchFamily="34" charset="0"/>
                <a:cs typeface="Arial" panose="020B0604020202020204" pitchFamily="34" charset="0"/>
              </a:rPr>
              <a:t>https://ares.jsc.nasa.gov/interaction/lmdp/</a:t>
            </a:r>
            <a:endParaRPr lang="en-US" sz="900" dirty="0"/>
          </a:p>
        </p:txBody>
      </p:sp>
      <p:sp>
        <p:nvSpPr>
          <p:cNvPr id="6" name="Title 5"/>
          <p:cNvSpPr>
            <a:spLocks noGrp="1"/>
          </p:cNvSpPr>
          <p:nvPr>
            <p:ph type="title"/>
          </p:nvPr>
        </p:nvSpPr>
        <p:spPr>
          <a:xfrm>
            <a:off x="731600" y="8021"/>
            <a:ext cx="7840544" cy="709969"/>
          </a:xfrm>
        </p:spPr>
        <p:txBody>
          <a:bodyPr/>
          <a:lstStyle/>
          <a:p>
            <a:r>
              <a:rPr lang="en-US" sz="2800" b="1" dirty="0" smtClean="0">
                <a:solidFill>
                  <a:schemeClr val="bg1"/>
                </a:solidFill>
                <a:latin typeface="Arial" panose="020B0604020202020204" pitchFamily="34" charset="0"/>
                <a:cs typeface="Arial" panose="020B0604020202020204" pitchFamily="34" charset="0"/>
              </a:rPr>
              <a:t>Breccia</a:t>
            </a:r>
            <a:endParaRPr lang="en-US" sz="28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taken during the Apollo 15 mission shows lava flows in Mare Imbrium. The prominent lava flows that extend from lower left to upper right in this slide are among the youngest on the Moon, a mere 2.5 billion years old! These flows are several hundred kilometers long. &#10;(AS15-M-1556)&#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552" y="1"/>
            <a:ext cx="4290275" cy="3429000"/>
          </a:xfrm>
          <a:prstGeom prst="rect">
            <a:avLst/>
          </a:prstGeom>
        </p:spPr>
      </p:pic>
      <p:sp>
        <p:nvSpPr>
          <p:cNvPr id="3" name="Rectangle 2"/>
          <p:cNvSpPr/>
          <p:nvPr/>
        </p:nvSpPr>
        <p:spPr>
          <a:xfrm>
            <a:off x="6829685" y="6234751"/>
            <a:ext cx="2331427" cy="507831"/>
          </a:xfrm>
          <a:prstGeom prst="rect">
            <a:avLst/>
          </a:prstGeom>
        </p:spPr>
        <p:txBody>
          <a:bodyPr wrap="square">
            <a:spAutoFit/>
          </a:bodyPr>
          <a:lstStyle/>
          <a:p>
            <a:r>
              <a:rPr lang="en-US" sz="900" dirty="0">
                <a:solidFill>
                  <a:schemeClr val="bg1"/>
                </a:solidFill>
                <a:latin typeface="Arial" panose="020B0604020202020204" pitchFamily="34" charset="0"/>
                <a:cs typeface="Arial" panose="020B0604020202020204" pitchFamily="34" charset="0"/>
              </a:rPr>
              <a:t>Image Credits: NASA  </a:t>
            </a:r>
            <a:r>
              <a:rPr lang="en-US" sz="900" dirty="0" smtClean="0">
                <a:solidFill>
                  <a:schemeClr val="bg1"/>
                </a:solidFill>
                <a:latin typeface="Arial" panose="020B0604020202020204" pitchFamily="34" charset="0"/>
                <a:cs typeface="Arial" panose="020B0604020202020204" pitchFamily="34" charset="0"/>
              </a:rPr>
              <a:t>AS15-M-1556</a:t>
            </a:r>
          </a:p>
          <a:p>
            <a:r>
              <a:rPr lang="en-US" sz="900" dirty="0">
                <a:solidFill>
                  <a:schemeClr val="bg1"/>
                </a:solidFill>
                <a:latin typeface="Arial" panose="020B0604020202020204" pitchFamily="34" charset="0"/>
                <a:cs typeface="Arial" panose="020B0604020202020204" pitchFamily="34" charset="0"/>
              </a:rPr>
              <a:t>NASA  Lunar Orbiter V-214-M</a:t>
            </a:r>
          </a:p>
          <a:p>
            <a:endParaRPr lang="en-US" sz="900" dirty="0">
              <a:solidFill>
                <a:schemeClr val="bg1"/>
              </a:solidFill>
              <a:latin typeface="Arial" panose="020B0604020202020204" pitchFamily="34" charset="0"/>
              <a:cs typeface="Arial" panose="020B0604020202020204" pitchFamily="34" charset="0"/>
            </a:endParaRPr>
          </a:p>
        </p:txBody>
      </p:sp>
      <p:pic>
        <p:nvPicPr>
          <p:cNvPr id="5" name="Picture 4" descr="Although eruption of most mare basalts did not produce volcanic mountains, there are small volcanic domes in a few places. This shows the Marius Hills, a collection of relatively low domes. The river-like feature in this photograph is called “rille.” &#10;Rilles (sinuous lava channels) are also visible, one of which cuts across a mare ridge. (Lunar Orbiter V-214-M)&#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971800"/>
            <a:ext cx="4518152" cy="3358319"/>
          </a:xfrm>
          <a:prstGeom prst="rect">
            <a:avLst/>
          </a:prstGeom>
        </p:spPr>
      </p:pic>
      <p:sp>
        <p:nvSpPr>
          <p:cNvPr id="6" name="Rectangle 5"/>
          <p:cNvSpPr/>
          <p:nvPr/>
        </p:nvSpPr>
        <p:spPr>
          <a:xfrm>
            <a:off x="3646723" y="6488667"/>
            <a:ext cx="2307042" cy="230832"/>
          </a:xfrm>
          <a:prstGeom prst="rect">
            <a:avLst/>
          </a:prstGeom>
        </p:spPr>
        <p:txBody>
          <a:bodyPr wrap="none">
            <a:spAutoFit/>
          </a:bodyPr>
          <a:lstStyle/>
          <a:p>
            <a:pPr algn="ctr"/>
            <a:r>
              <a:rPr lang="en-US" sz="900" dirty="0">
                <a:solidFill>
                  <a:schemeClr val="bg1"/>
                </a:solidFill>
                <a:latin typeface="Arial" panose="020B0604020202020204" pitchFamily="34" charset="0"/>
                <a:cs typeface="Arial" panose="020B0604020202020204" pitchFamily="34" charset="0"/>
              </a:rPr>
              <a:t>https://ares.jsc.nasa.gov/interaction/lmdp/</a:t>
            </a:r>
            <a:endParaRPr lang="en-US" sz="900" dirty="0"/>
          </a:p>
        </p:txBody>
      </p:sp>
      <p:sp>
        <p:nvSpPr>
          <p:cNvPr id="7" name="Title 6"/>
          <p:cNvSpPr>
            <a:spLocks noGrp="1"/>
          </p:cNvSpPr>
          <p:nvPr>
            <p:ph type="title"/>
          </p:nvPr>
        </p:nvSpPr>
        <p:spPr>
          <a:xfrm>
            <a:off x="569495" y="-169246"/>
            <a:ext cx="7772400" cy="1143000"/>
          </a:xfrm>
        </p:spPr>
        <p:txBody>
          <a:bodyPr/>
          <a:lstStyle/>
          <a:p>
            <a:r>
              <a:rPr lang="en-US" sz="2800" b="1" dirty="0" smtClean="0">
                <a:solidFill>
                  <a:schemeClr val="bg1"/>
                </a:solidFill>
                <a:latin typeface="Arial" panose="020B0604020202020204" pitchFamily="34" charset="0"/>
                <a:cs typeface="Arial" panose="020B0604020202020204" pitchFamily="34" charset="0"/>
              </a:rPr>
              <a:t>Lava Flows</a:t>
            </a:r>
            <a:endParaRPr lang="en-US" sz="28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a basalt sample returned by the Apollo 15 mission. The brownish color is caused mostly by the presence of the mineral pyroxene. The holes are frozen gas bubbles called “vesicles”, a common feature of terrestrial volcanic rocks. (S71-46632)&#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619918"/>
            <a:ext cx="7064357" cy="5743267"/>
          </a:xfrm>
          <a:prstGeom prst="rect">
            <a:avLst/>
          </a:prstGeom>
        </p:spPr>
      </p:pic>
      <p:sp>
        <p:nvSpPr>
          <p:cNvPr id="3" name="Rectangle 2"/>
          <p:cNvSpPr/>
          <p:nvPr/>
        </p:nvSpPr>
        <p:spPr>
          <a:xfrm>
            <a:off x="7086600" y="6383401"/>
            <a:ext cx="1909497" cy="230832"/>
          </a:xfrm>
          <a:prstGeom prst="rect">
            <a:avLst/>
          </a:prstGeom>
        </p:spPr>
        <p:txBody>
          <a:bodyPr wrap="none">
            <a:spAutoFit/>
          </a:bodyPr>
          <a:lstStyle/>
          <a:p>
            <a:r>
              <a:rPr lang="en-US" sz="900" dirty="0">
                <a:solidFill>
                  <a:schemeClr val="bg1"/>
                </a:solidFill>
                <a:latin typeface="Arial" panose="020B0604020202020204" pitchFamily="34" charset="0"/>
                <a:cs typeface="Arial" panose="020B0604020202020204" pitchFamily="34" charset="0"/>
              </a:rPr>
              <a:t>Image Credits: NASA  </a:t>
            </a:r>
            <a:r>
              <a:rPr lang="en-US" sz="900" dirty="0" smtClean="0">
                <a:solidFill>
                  <a:schemeClr val="bg1"/>
                </a:solidFill>
                <a:latin typeface="Arial" panose="020B0604020202020204" pitchFamily="34" charset="0"/>
                <a:cs typeface="Arial" panose="020B0604020202020204" pitchFamily="34" charset="0"/>
              </a:rPr>
              <a:t>S71-46632</a:t>
            </a:r>
            <a:endParaRPr lang="en-US" sz="9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3494323" y="6477000"/>
            <a:ext cx="2307042" cy="230832"/>
          </a:xfrm>
          <a:prstGeom prst="rect">
            <a:avLst/>
          </a:prstGeom>
        </p:spPr>
        <p:txBody>
          <a:bodyPr wrap="none">
            <a:spAutoFit/>
          </a:bodyPr>
          <a:lstStyle/>
          <a:p>
            <a:pPr algn="ctr"/>
            <a:r>
              <a:rPr lang="en-US" sz="900" dirty="0">
                <a:solidFill>
                  <a:schemeClr val="bg1"/>
                </a:solidFill>
                <a:latin typeface="Arial" panose="020B0604020202020204" pitchFamily="34" charset="0"/>
                <a:cs typeface="Arial" panose="020B0604020202020204" pitchFamily="34" charset="0"/>
              </a:rPr>
              <a:t>https://ares.jsc.nasa.gov/interaction/lmdp/</a:t>
            </a:r>
            <a:endParaRPr lang="en-US" sz="900" dirty="0"/>
          </a:p>
        </p:txBody>
      </p:sp>
      <p:sp>
        <p:nvSpPr>
          <p:cNvPr id="6" name="Title 5"/>
          <p:cNvSpPr>
            <a:spLocks noGrp="1"/>
          </p:cNvSpPr>
          <p:nvPr>
            <p:ph type="title"/>
          </p:nvPr>
        </p:nvSpPr>
        <p:spPr>
          <a:xfrm>
            <a:off x="685800" y="86518"/>
            <a:ext cx="7772400" cy="533400"/>
          </a:xfrm>
        </p:spPr>
        <p:txBody>
          <a:bodyPr/>
          <a:lstStyle/>
          <a:p>
            <a:r>
              <a:rPr lang="en-US" sz="2800" b="1" dirty="0" smtClean="0">
                <a:solidFill>
                  <a:schemeClr val="bg1"/>
                </a:solidFill>
                <a:latin typeface="Arial" panose="020B0604020202020204" pitchFamily="34" charset="0"/>
                <a:cs typeface="Arial" panose="020B0604020202020204" pitchFamily="34" charset="0"/>
              </a:rPr>
              <a:t>Basalt</a:t>
            </a:r>
            <a:endParaRPr lang="en-US" sz="28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lide 27"/>
          <p:cNvPicPr>
            <a:picLocks noChangeAspect="1" noChangeArrowheads="1"/>
          </p:cNvPicPr>
          <p:nvPr/>
        </p:nvPicPr>
        <p:blipFill>
          <a:blip r:embed="rId3" cstate="print"/>
          <a:srcRect/>
          <a:stretch>
            <a:fillRect/>
          </a:stretch>
        </p:blipFill>
        <p:spPr bwMode="auto">
          <a:xfrm>
            <a:off x="4419600" y="609600"/>
            <a:ext cx="4202279" cy="2895600"/>
          </a:xfrm>
          <a:prstGeom prst="rect">
            <a:avLst/>
          </a:prstGeom>
          <a:noFill/>
        </p:spPr>
      </p:pic>
      <p:pic>
        <p:nvPicPr>
          <p:cNvPr id="4" name="Picture 2" descr="Slide 28"/>
          <p:cNvPicPr>
            <a:picLocks noChangeAspect="1" noChangeArrowheads="1"/>
          </p:cNvPicPr>
          <p:nvPr/>
        </p:nvPicPr>
        <p:blipFill>
          <a:blip r:embed="rId4" cstate="print"/>
          <a:srcRect/>
          <a:stretch>
            <a:fillRect/>
          </a:stretch>
        </p:blipFill>
        <p:spPr bwMode="auto">
          <a:xfrm>
            <a:off x="228600" y="2743200"/>
            <a:ext cx="4261623" cy="3352800"/>
          </a:xfrm>
          <a:prstGeom prst="rect">
            <a:avLst/>
          </a:prstGeom>
          <a:noFill/>
        </p:spPr>
      </p:pic>
      <p:sp>
        <p:nvSpPr>
          <p:cNvPr id="2" name="Rectangle 1"/>
          <p:cNvSpPr/>
          <p:nvPr/>
        </p:nvSpPr>
        <p:spPr>
          <a:xfrm>
            <a:off x="3570523" y="6477000"/>
            <a:ext cx="2307042" cy="230832"/>
          </a:xfrm>
          <a:prstGeom prst="rect">
            <a:avLst/>
          </a:prstGeom>
        </p:spPr>
        <p:txBody>
          <a:bodyPr wrap="none">
            <a:spAutoFit/>
          </a:bodyPr>
          <a:lstStyle/>
          <a:p>
            <a:pPr algn="ctr"/>
            <a:r>
              <a:rPr lang="en-US" sz="900" dirty="0">
                <a:solidFill>
                  <a:schemeClr val="bg1"/>
                </a:solidFill>
                <a:latin typeface="Arial" panose="020B0604020202020204" pitchFamily="34" charset="0"/>
                <a:cs typeface="Arial" panose="020B0604020202020204" pitchFamily="34" charset="0"/>
              </a:rPr>
              <a:t>https://ares.jsc.nasa.gov/interaction/lmdp/</a:t>
            </a:r>
            <a:endParaRPr lang="en-US" sz="900" dirty="0"/>
          </a:p>
        </p:txBody>
      </p:sp>
      <p:sp>
        <p:nvSpPr>
          <p:cNvPr id="5" name="Rectangle 4"/>
          <p:cNvSpPr/>
          <p:nvPr/>
        </p:nvSpPr>
        <p:spPr>
          <a:xfrm>
            <a:off x="6705600" y="6096000"/>
            <a:ext cx="2502838" cy="646331"/>
          </a:xfrm>
          <a:prstGeom prst="rect">
            <a:avLst/>
          </a:prstGeom>
        </p:spPr>
        <p:txBody>
          <a:bodyPr wrap="square">
            <a:spAutoFit/>
          </a:bodyPr>
          <a:lstStyle/>
          <a:p>
            <a:r>
              <a:rPr lang="en-US" sz="900" dirty="0">
                <a:solidFill>
                  <a:schemeClr val="bg1"/>
                </a:solidFill>
                <a:latin typeface="Arial" panose="020B0604020202020204" pitchFamily="34" charset="0"/>
                <a:cs typeface="Arial" panose="020B0604020202020204" pitchFamily="34" charset="0"/>
              </a:rPr>
              <a:t>Image Credits: </a:t>
            </a:r>
            <a:r>
              <a:rPr lang="en-US" sz="900" dirty="0" smtClean="0">
                <a:solidFill>
                  <a:schemeClr val="bg1"/>
                </a:solidFill>
                <a:latin typeface="Arial" panose="020B0604020202020204" pitchFamily="34" charset="0"/>
                <a:cs typeface="Arial" panose="020B0604020202020204" pitchFamily="34" charset="0"/>
              </a:rPr>
              <a:t>(top)NASA  As17-137-20990</a:t>
            </a:r>
          </a:p>
          <a:p>
            <a:r>
              <a:rPr lang="en-US" sz="900" dirty="0" smtClean="0">
                <a:solidFill>
                  <a:schemeClr val="bg1"/>
                </a:solidFill>
                <a:latin typeface="Arial" panose="020B0604020202020204" pitchFamily="34" charset="0"/>
                <a:cs typeface="Arial" panose="020B0604020202020204" pitchFamily="34" charset="0"/>
              </a:rPr>
              <a:t>(bottom left) Photo courtesy of Graham Ryder, </a:t>
            </a:r>
          </a:p>
          <a:p>
            <a:r>
              <a:rPr lang="en-US" sz="900" dirty="0" smtClean="0">
                <a:solidFill>
                  <a:schemeClr val="bg1"/>
                </a:solidFill>
                <a:latin typeface="Arial" panose="020B0604020202020204" pitchFamily="34" charset="0"/>
                <a:cs typeface="Arial" panose="020B0604020202020204" pitchFamily="34" charset="0"/>
              </a:rPr>
              <a:t>Lunar and Planetary Institute</a:t>
            </a:r>
            <a:endParaRPr lang="en-US" sz="900" dirty="0">
              <a:solidFill>
                <a:schemeClr val="bg1"/>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1037487" y="38100"/>
            <a:ext cx="7315200" cy="679890"/>
          </a:xfrm>
        </p:spPr>
        <p:txBody>
          <a:bodyPr/>
          <a:lstStyle/>
          <a:p>
            <a:r>
              <a:rPr lang="en-US" sz="2800" b="1" dirty="0" smtClean="0">
                <a:solidFill>
                  <a:schemeClr val="bg1"/>
                </a:solidFill>
                <a:latin typeface="Arial" panose="020B0604020202020204" pitchFamily="34" charset="0"/>
                <a:cs typeface="Arial" panose="020B0604020202020204" pitchFamily="34" charset="0"/>
              </a:rPr>
              <a:t>Orange Soil</a:t>
            </a:r>
            <a:endParaRPr lang="en-US" sz="28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Slide 30"/>
          <p:cNvPicPr>
            <a:picLocks noChangeAspect="1" noChangeArrowheads="1"/>
          </p:cNvPicPr>
          <p:nvPr/>
        </p:nvPicPr>
        <p:blipFill>
          <a:blip r:embed="rId3" cstate="print"/>
          <a:srcRect/>
          <a:stretch>
            <a:fillRect/>
          </a:stretch>
        </p:blipFill>
        <p:spPr bwMode="auto">
          <a:xfrm>
            <a:off x="762000" y="1376065"/>
            <a:ext cx="2971800" cy="3023937"/>
          </a:xfrm>
          <a:prstGeom prst="rect">
            <a:avLst/>
          </a:prstGeom>
          <a:noFill/>
        </p:spPr>
      </p:pic>
      <p:sp>
        <p:nvSpPr>
          <p:cNvPr id="2" name="Rectangle 1"/>
          <p:cNvSpPr/>
          <p:nvPr/>
        </p:nvSpPr>
        <p:spPr>
          <a:xfrm>
            <a:off x="145026" y="914400"/>
            <a:ext cx="4572000" cy="461665"/>
          </a:xfrm>
          <a:prstGeom prst="rect">
            <a:avLst/>
          </a:prstGeom>
        </p:spPr>
        <p:txBody>
          <a:bodyPr>
            <a:spAutoFit/>
          </a:bodyPr>
          <a:lstStyle/>
          <a:p>
            <a:r>
              <a:rPr lang="en-US" b="1" dirty="0" smtClean="0">
                <a:solidFill>
                  <a:schemeClr val="accent3"/>
                </a:solidFill>
                <a:latin typeface="Arial" panose="020B0604020202020204" pitchFamily="34" charset="0"/>
                <a:cs typeface="Arial" panose="020B0604020202020204" pitchFamily="34" charset="0"/>
              </a:rPr>
              <a:t>How </a:t>
            </a:r>
            <a:r>
              <a:rPr lang="en-US" b="1" dirty="0">
                <a:solidFill>
                  <a:schemeClr val="accent3"/>
                </a:solidFill>
                <a:latin typeface="Arial" panose="020B0604020202020204" pitchFamily="34" charset="0"/>
                <a:cs typeface="Arial" panose="020B0604020202020204" pitchFamily="34" charset="0"/>
              </a:rPr>
              <a:t>the Moon Formed</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1219200" y="180569"/>
            <a:ext cx="75438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Discoveries From Apollo Lunar </a:t>
            </a:r>
            <a:r>
              <a:rPr lang="en-US" sz="2800" b="1" dirty="0">
                <a:solidFill>
                  <a:schemeClr val="bg1"/>
                </a:solidFill>
                <a:latin typeface="Arial" panose="020B0604020202020204" pitchFamily="34" charset="0"/>
                <a:cs typeface="Arial" panose="020B0604020202020204" pitchFamily="34" charset="0"/>
              </a:rPr>
              <a:t>S</a:t>
            </a:r>
            <a:r>
              <a:rPr lang="en-US" sz="2800" b="1" dirty="0" smtClean="0">
                <a:solidFill>
                  <a:schemeClr val="bg1"/>
                </a:solidFill>
                <a:latin typeface="Arial" panose="020B0604020202020204" pitchFamily="34" charset="0"/>
                <a:cs typeface="Arial" panose="020B0604020202020204" pitchFamily="34" charset="0"/>
              </a:rPr>
              <a:t>amples</a:t>
            </a:r>
            <a:r>
              <a:rPr lang="en-US" sz="2800" b="1" dirty="0" smtClean="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sp>
        <p:nvSpPr>
          <p:cNvPr id="6" name="Rectangle 5"/>
          <p:cNvSpPr/>
          <p:nvPr/>
        </p:nvSpPr>
        <p:spPr>
          <a:xfrm>
            <a:off x="4648200" y="1878270"/>
            <a:ext cx="3201326" cy="461665"/>
          </a:xfrm>
          <a:prstGeom prst="rect">
            <a:avLst/>
          </a:prstGeom>
        </p:spPr>
        <p:txBody>
          <a:bodyPr wrap="none">
            <a:spAutoFit/>
          </a:bodyPr>
          <a:lstStyle/>
          <a:p>
            <a:r>
              <a:rPr lang="en-US" b="1" dirty="0" smtClean="0">
                <a:solidFill>
                  <a:schemeClr val="accent3"/>
                </a:solidFill>
                <a:latin typeface="Arial" panose="020B0604020202020204" pitchFamily="34" charset="0"/>
                <a:cs typeface="Arial" panose="020B0604020202020204" pitchFamily="34" charset="0"/>
              </a:rPr>
              <a:t>Earth’s Early </a:t>
            </a:r>
            <a:r>
              <a:rPr lang="en-US" b="1" dirty="0">
                <a:solidFill>
                  <a:schemeClr val="accent3"/>
                </a:solidFill>
                <a:latin typeface="Arial" panose="020B0604020202020204" pitchFamily="34" charset="0"/>
                <a:cs typeface="Arial" panose="020B0604020202020204" pitchFamily="34" charset="0"/>
              </a:rPr>
              <a:t>H</a:t>
            </a:r>
            <a:r>
              <a:rPr lang="en-US" b="1" dirty="0" smtClean="0">
                <a:solidFill>
                  <a:schemeClr val="accent3"/>
                </a:solidFill>
                <a:latin typeface="Arial" panose="020B0604020202020204" pitchFamily="34" charset="0"/>
                <a:cs typeface="Arial" panose="020B0604020202020204" pitchFamily="34" charset="0"/>
              </a:rPr>
              <a:t>istory</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570271" y="5251428"/>
            <a:ext cx="7382149" cy="461665"/>
          </a:xfrm>
          <a:prstGeom prst="rect">
            <a:avLst/>
          </a:prstGeom>
        </p:spPr>
        <p:txBody>
          <a:bodyPr wrap="none">
            <a:spAutoFit/>
          </a:bodyPr>
          <a:lstStyle/>
          <a:p>
            <a:r>
              <a:rPr lang="en-US" b="1" dirty="0" smtClean="0">
                <a:solidFill>
                  <a:schemeClr val="accent3"/>
                </a:solidFill>
                <a:latin typeface="Arial" panose="020B0604020202020204" pitchFamily="34" charset="0"/>
                <a:cs typeface="Arial" panose="020B0604020202020204" pitchFamily="34" charset="0"/>
              </a:rPr>
              <a:t>Early history of impacts in the inner Solar </a:t>
            </a:r>
            <a:r>
              <a:rPr lang="en-US" b="1" dirty="0">
                <a:solidFill>
                  <a:schemeClr val="accent3"/>
                </a:solidFill>
                <a:latin typeface="Arial" panose="020B0604020202020204" pitchFamily="34" charset="0"/>
                <a:cs typeface="Arial" panose="020B0604020202020204" pitchFamily="34" charset="0"/>
              </a:rPr>
              <a:t>S</a:t>
            </a:r>
            <a:r>
              <a:rPr lang="en-US" b="1" dirty="0" smtClean="0">
                <a:solidFill>
                  <a:schemeClr val="accent3"/>
                </a:solidFill>
                <a:latin typeface="Arial" panose="020B0604020202020204" pitchFamily="34" charset="0"/>
                <a:cs typeface="Arial" panose="020B0604020202020204" pitchFamily="34" charset="0"/>
              </a:rPr>
              <a:t>ystem</a:t>
            </a:r>
            <a:endParaRPr lang="en-US" dirty="0">
              <a:latin typeface="Arial" panose="020B0604020202020204" pitchFamily="34" charset="0"/>
              <a:cs typeface="Arial" panose="020B0604020202020204" pitchFamily="34" charset="0"/>
            </a:endParaRPr>
          </a:p>
        </p:txBody>
      </p:sp>
      <p:pic>
        <p:nvPicPr>
          <p:cNvPr id="8" name="Picture 7" descr="Earth’s early history (the first 600 million years) can be studied through ancient lunar samples. This is because the Earth’s crust is recycled through plate tectonics and weathering. The photo is from Apollo 8, 1968. (NASA 297755)&#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434042"/>
            <a:ext cx="3053448" cy="2442758"/>
          </a:xfrm>
          <a:prstGeom prst="rect">
            <a:avLst/>
          </a:prstGeom>
        </p:spPr>
      </p:pic>
      <p:sp>
        <p:nvSpPr>
          <p:cNvPr id="10" name="Rectangle 9"/>
          <p:cNvSpPr/>
          <p:nvPr/>
        </p:nvSpPr>
        <p:spPr>
          <a:xfrm>
            <a:off x="6248863" y="6104827"/>
            <a:ext cx="4803324" cy="369332"/>
          </a:xfrm>
          <a:prstGeom prst="rect">
            <a:avLst/>
          </a:prstGeom>
        </p:spPr>
        <p:txBody>
          <a:bodyPr wrap="square">
            <a:spAutoFit/>
          </a:bodyPr>
          <a:lstStyle/>
          <a:p>
            <a:r>
              <a:rPr lang="en-US" sz="900" dirty="0">
                <a:solidFill>
                  <a:schemeClr val="bg1"/>
                </a:solidFill>
                <a:latin typeface="Arial" panose="020B0604020202020204" pitchFamily="34" charset="0"/>
                <a:cs typeface="Arial" panose="020B0604020202020204" pitchFamily="34" charset="0"/>
              </a:rPr>
              <a:t>Image Credits: </a:t>
            </a:r>
            <a:r>
              <a:rPr lang="en-US" sz="900" dirty="0" smtClean="0">
                <a:solidFill>
                  <a:schemeClr val="bg1"/>
                </a:solidFill>
                <a:latin typeface="Arial" panose="020B0604020202020204" pitchFamily="34" charset="0"/>
                <a:cs typeface="Arial" panose="020B0604020202020204" pitchFamily="34" charset="0"/>
              </a:rPr>
              <a:t>(left)  </a:t>
            </a:r>
            <a:r>
              <a:rPr lang="en-US" sz="900" dirty="0">
                <a:solidFill>
                  <a:schemeClr val="bg1"/>
                </a:solidFill>
                <a:latin typeface="Arial" panose="020B0604020202020204" pitchFamily="34" charset="0"/>
                <a:cs typeface="Arial" panose="020B0604020202020204" pitchFamily="34" charset="0"/>
              </a:rPr>
              <a:t>courtesy of William K. </a:t>
            </a:r>
            <a:r>
              <a:rPr lang="en-US" sz="900" dirty="0" smtClean="0">
                <a:solidFill>
                  <a:schemeClr val="bg1"/>
                </a:solidFill>
                <a:latin typeface="Arial" panose="020B0604020202020204" pitchFamily="34" charset="0"/>
                <a:cs typeface="Arial" panose="020B0604020202020204" pitchFamily="34" charset="0"/>
              </a:rPr>
              <a:t>Hartmann</a:t>
            </a:r>
          </a:p>
          <a:p>
            <a:r>
              <a:rPr lang="en-US" sz="900" dirty="0" smtClean="0">
                <a:solidFill>
                  <a:schemeClr val="bg1"/>
                </a:solidFill>
                <a:latin typeface="Arial" panose="020B0604020202020204" pitchFamily="34" charset="0"/>
                <a:cs typeface="Arial" panose="020B0604020202020204" pitchFamily="34" charset="0"/>
              </a:rPr>
              <a:t>NASA 297755</a:t>
            </a:r>
            <a:endParaRPr lang="en-US" sz="900" dirty="0">
              <a:solidFill>
                <a:schemeClr val="bg1"/>
              </a:solidFill>
            </a:endParaRPr>
          </a:p>
        </p:txBody>
      </p:sp>
      <p:sp>
        <p:nvSpPr>
          <p:cNvPr id="3" name="Title 2"/>
          <p:cNvSpPr>
            <a:spLocks noGrp="1"/>
          </p:cNvSpPr>
          <p:nvPr>
            <p:ph type="title" idx="4294967295"/>
          </p:nvPr>
        </p:nvSpPr>
        <p:spPr>
          <a:xfrm>
            <a:off x="3276600" y="6440040"/>
            <a:ext cx="2286000" cy="248958"/>
          </a:xfrm>
        </p:spPr>
        <p:txBody>
          <a:bodyPr/>
          <a:lstStyle/>
          <a:p>
            <a:pPr rtl="0" fontAlgn="base"/>
            <a:r>
              <a:rPr lang="en-US" sz="900" kern="1200" dirty="0" smtClean="0">
                <a:solidFill>
                  <a:srgbClr val="FFFFFF"/>
                </a:solidFill>
                <a:effectLst/>
                <a:latin typeface="Arial" panose="020B0604020202020204" pitchFamily="34" charset="0"/>
                <a:ea typeface="+mn-ea"/>
                <a:cs typeface="Arial" panose="020B0604020202020204" pitchFamily="34" charset="0"/>
              </a:rPr>
              <a:t>https://ares.jsc.nasa.gov/interaction/lmdp/</a:t>
            </a:r>
            <a:endParaRPr lang="en-US" dirty="0" smtClean="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livingmoon.com/43ancients/04images/Moon7/Full_Moon/LICKOBSA.png" title="Picture of the 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51966"/>
            <a:ext cx="5260412" cy="52774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00800" y="6488668"/>
            <a:ext cx="4572000" cy="369332"/>
          </a:xfrm>
          <a:prstGeom prst="rect">
            <a:avLst/>
          </a:prstGeom>
        </p:spPr>
        <p:txBody>
          <a:bodyPr>
            <a:spAutoFit/>
          </a:bodyPr>
          <a:lstStyle/>
          <a:p>
            <a:r>
              <a:rPr lang="en-US" sz="900" dirty="0" smtClean="0">
                <a:solidFill>
                  <a:schemeClr val="bg1"/>
                </a:solidFill>
                <a:latin typeface="Arial" panose="020B0604020202020204" pitchFamily="34" charset="0"/>
                <a:cs typeface="Arial" panose="020B0604020202020204" pitchFamily="34" charset="0"/>
              </a:rPr>
              <a:t>Image Credits: Link Observatory, </a:t>
            </a:r>
            <a:r>
              <a:rPr lang="en-US" sz="900" dirty="0">
                <a:solidFill>
                  <a:schemeClr val="bg1"/>
                </a:solidFill>
                <a:latin typeface="Arial" panose="020B0604020202020204" pitchFamily="34" charset="0"/>
                <a:cs typeface="Arial" panose="020B0604020202020204" pitchFamily="34" charset="0"/>
              </a:rPr>
              <a:t>Copyright UC </a:t>
            </a:r>
            <a:endParaRPr lang="en-US" sz="900" dirty="0" smtClean="0">
              <a:solidFill>
                <a:schemeClr val="bg1"/>
              </a:solidFill>
              <a:latin typeface="Arial" panose="020B0604020202020204" pitchFamily="34" charset="0"/>
              <a:cs typeface="Arial" panose="020B0604020202020204" pitchFamily="34" charset="0"/>
            </a:endParaRPr>
          </a:p>
          <a:p>
            <a:r>
              <a:rPr lang="en-US" sz="900" dirty="0" smtClean="0">
                <a:solidFill>
                  <a:schemeClr val="bg1"/>
                </a:solidFill>
                <a:latin typeface="Arial" panose="020B0604020202020204" pitchFamily="34" charset="0"/>
                <a:cs typeface="Arial" panose="020B0604020202020204" pitchFamily="34" charset="0"/>
              </a:rPr>
              <a:t>Regents</a:t>
            </a:r>
            <a:r>
              <a:rPr lang="en-US" sz="900" dirty="0">
                <a:solidFill>
                  <a:schemeClr val="bg1"/>
                </a:solidFill>
                <a:latin typeface="Arial" panose="020B0604020202020204" pitchFamily="34" charset="0"/>
                <a:cs typeface="Arial" panose="020B0604020202020204" pitchFamily="34" charset="0"/>
              </a:rPr>
              <a:t>; used with permission</a:t>
            </a:r>
          </a:p>
        </p:txBody>
      </p:sp>
      <p:sp>
        <p:nvSpPr>
          <p:cNvPr id="4" name="Rectangle 3"/>
          <p:cNvSpPr/>
          <p:nvPr/>
        </p:nvSpPr>
        <p:spPr>
          <a:xfrm>
            <a:off x="3281753" y="6488668"/>
            <a:ext cx="2307042" cy="230832"/>
          </a:xfrm>
          <a:prstGeom prst="rect">
            <a:avLst/>
          </a:prstGeom>
        </p:spPr>
        <p:txBody>
          <a:bodyPr wrap="none">
            <a:spAutoFit/>
          </a:bodyPr>
          <a:lstStyle/>
          <a:p>
            <a:pPr algn="ctr"/>
            <a:r>
              <a:rPr lang="en-US" sz="900" dirty="0">
                <a:solidFill>
                  <a:schemeClr val="bg1"/>
                </a:solidFill>
                <a:latin typeface="Arial" panose="020B0604020202020204" pitchFamily="34" charset="0"/>
                <a:cs typeface="Arial" panose="020B0604020202020204" pitchFamily="34" charset="0"/>
              </a:rPr>
              <a:t>https://ares.jsc.nasa.gov/interaction/lmdp/</a:t>
            </a:r>
          </a:p>
        </p:txBody>
      </p:sp>
      <p:sp>
        <p:nvSpPr>
          <p:cNvPr id="5" name="Title 4"/>
          <p:cNvSpPr>
            <a:spLocks noGrp="1"/>
          </p:cNvSpPr>
          <p:nvPr>
            <p:ph type="title"/>
          </p:nvPr>
        </p:nvSpPr>
        <p:spPr>
          <a:xfrm>
            <a:off x="612212" y="402254"/>
            <a:ext cx="8458200" cy="1132682"/>
          </a:xfrm>
        </p:spPr>
        <p:txBody>
          <a:bodyPr/>
          <a:lstStyle/>
          <a:p>
            <a:r>
              <a:rPr lang="en-US" sz="2800" b="1" dirty="0">
                <a:solidFill>
                  <a:schemeClr val="accent3"/>
                </a:solidFill>
                <a:latin typeface="Arial" panose="020B0604020202020204" pitchFamily="34" charset="0"/>
                <a:ea typeface="Cambria Math" pitchFamily="18" charset="0"/>
                <a:cs typeface="Arial" panose="020B0604020202020204" pitchFamily="34" charset="0"/>
              </a:rPr>
              <a:t>What W</a:t>
            </a:r>
            <a:r>
              <a:rPr lang="en-US" sz="2800" b="1" dirty="0" smtClean="0">
                <a:solidFill>
                  <a:schemeClr val="accent3"/>
                </a:solidFill>
                <a:latin typeface="Arial" panose="020B0604020202020204" pitchFamily="34" charset="0"/>
                <a:ea typeface="Cambria Math" pitchFamily="18" charset="0"/>
                <a:cs typeface="Arial" panose="020B0604020202020204" pitchFamily="34" charset="0"/>
              </a:rPr>
              <a:t>e </a:t>
            </a:r>
            <a:r>
              <a:rPr lang="en-US" sz="2800" b="1" dirty="0">
                <a:solidFill>
                  <a:schemeClr val="accent3"/>
                </a:solidFill>
                <a:latin typeface="Arial" panose="020B0604020202020204" pitchFamily="34" charset="0"/>
                <a:ea typeface="Cambria Math" pitchFamily="18" charset="0"/>
                <a:cs typeface="Arial" panose="020B0604020202020204" pitchFamily="34" charset="0"/>
              </a:rPr>
              <a:t>K</a:t>
            </a:r>
            <a:r>
              <a:rPr lang="en-US" sz="2800" b="1" dirty="0" smtClean="0">
                <a:solidFill>
                  <a:schemeClr val="accent3"/>
                </a:solidFill>
                <a:latin typeface="Arial" panose="020B0604020202020204" pitchFamily="34" charset="0"/>
                <a:ea typeface="Cambria Math" pitchFamily="18" charset="0"/>
                <a:cs typeface="Arial" panose="020B0604020202020204" pitchFamily="34" charset="0"/>
              </a:rPr>
              <a:t>new </a:t>
            </a:r>
            <a:r>
              <a:rPr lang="en-US" sz="2800" b="1" dirty="0">
                <a:solidFill>
                  <a:schemeClr val="accent3"/>
                </a:solidFill>
                <a:latin typeface="Arial" panose="020B0604020202020204" pitchFamily="34" charset="0"/>
                <a:ea typeface="Cambria Math" pitchFamily="18" charset="0"/>
                <a:cs typeface="Arial" panose="020B0604020202020204" pitchFamily="34" charset="0"/>
              </a:rPr>
              <a:t>A</a:t>
            </a:r>
            <a:r>
              <a:rPr lang="en-US" sz="2800" b="1" dirty="0" smtClean="0">
                <a:solidFill>
                  <a:schemeClr val="accent3"/>
                </a:solidFill>
                <a:latin typeface="Arial" panose="020B0604020202020204" pitchFamily="34" charset="0"/>
                <a:ea typeface="Cambria Math" pitchFamily="18" charset="0"/>
                <a:cs typeface="Arial" panose="020B0604020202020204" pitchFamily="34" charset="0"/>
              </a:rPr>
              <a:t>bout </a:t>
            </a:r>
            <a:r>
              <a:rPr lang="en-US" sz="2800" b="1" dirty="0">
                <a:solidFill>
                  <a:schemeClr val="accent3"/>
                </a:solidFill>
                <a:latin typeface="Arial" panose="020B0604020202020204" pitchFamily="34" charset="0"/>
                <a:ea typeface="Cambria Math" pitchFamily="18" charset="0"/>
                <a:cs typeface="Arial" panose="020B0604020202020204" pitchFamily="34" charset="0"/>
              </a:rPr>
              <a:t>T</a:t>
            </a:r>
            <a:r>
              <a:rPr lang="en-US" sz="2800" b="1" dirty="0" smtClean="0">
                <a:solidFill>
                  <a:schemeClr val="accent3"/>
                </a:solidFill>
                <a:latin typeface="Arial" panose="020B0604020202020204" pitchFamily="34" charset="0"/>
                <a:ea typeface="Cambria Math" pitchFamily="18" charset="0"/>
                <a:cs typeface="Arial" panose="020B0604020202020204" pitchFamily="34" charset="0"/>
              </a:rPr>
              <a:t>he </a:t>
            </a:r>
            <a:r>
              <a:rPr lang="en-US" sz="2800" b="1" dirty="0">
                <a:solidFill>
                  <a:schemeClr val="accent3"/>
                </a:solidFill>
                <a:latin typeface="Arial" panose="020B0604020202020204" pitchFamily="34" charset="0"/>
                <a:ea typeface="Cambria Math" pitchFamily="18" charset="0"/>
                <a:cs typeface="Arial" panose="020B0604020202020204" pitchFamily="34" charset="0"/>
              </a:rPr>
              <a:t>Moon </a:t>
            </a:r>
            <a:r>
              <a:rPr lang="en-US" sz="2800" b="1" dirty="0" smtClean="0">
                <a:solidFill>
                  <a:schemeClr val="accent3"/>
                </a:solidFill>
                <a:latin typeface="Arial" panose="020B0604020202020204" pitchFamily="34" charset="0"/>
                <a:ea typeface="Cambria Math" pitchFamily="18" charset="0"/>
                <a:cs typeface="Arial" panose="020B0604020202020204" pitchFamily="34" charset="0"/>
              </a:rPr>
              <a:t>Before </a:t>
            </a:r>
            <a:r>
              <a:rPr lang="en-US" sz="2800" b="1" dirty="0">
                <a:solidFill>
                  <a:schemeClr val="accent3"/>
                </a:solidFill>
                <a:latin typeface="Arial" panose="020B0604020202020204" pitchFamily="34" charset="0"/>
                <a:ea typeface="Cambria Math" pitchFamily="18" charset="0"/>
                <a:cs typeface="Arial" panose="020B0604020202020204" pitchFamily="34" charset="0"/>
              </a:rPr>
              <a:t>Apollo</a:t>
            </a:r>
            <a:r>
              <a:rPr lang="en-US" b="1" dirty="0">
                <a:solidFill>
                  <a:schemeClr val="accent3"/>
                </a:solidFill>
                <a:latin typeface="Arial" panose="020B0604020202020204" pitchFamily="34" charset="0"/>
                <a:ea typeface="Cambria Math" pitchFamily="18" charset="0"/>
                <a:cs typeface="Arial" panose="020B0604020202020204" pitchFamily="34" charset="0"/>
              </a:rPr>
              <a:t/>
            </a:r>
            <a:br>
              <a:rPr lang="en-US" b="1" dirty="0">
                <a:solidFill>
                  <a:schemeClr val="accent3"/>
                </a:solidFill>
                <a:latin typeface="Arial" panose="020B0604020202020204" pitchFamily="34" charset="0"/>
                <a:ea typeface="Cambria Math" pitchFamily="18" charset="0"/>
                <a:cs typeface="Arial" panose="020B0604020202020204" pitchFamily="34" charset="0"/>
              </a:rPr>
            </a:br>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8123" y="6324600"/>
            <a:ext cx="2307042" cy="230832"/>
          </a:xfrm>
          <a:prstGeom prst="rect">
            <a:avLst/>
          </a:prstGeom>
        </p:spPr>
        <p:txBody>
          <a:bodyPr wrap="none">
            <a:spAutoFit/>
          </a:bodyPr>
          <a:lstStyle/>
          <a:p>
            <a:pPr algn="ctr"/>
            <a:r>
              <a:rPr lang="en-US" sz="900" dirty="0">
                <a:solidFill>
                  <a:schemeClr val="bg1"/>
                </a:solidFill>
                <a:latin typeface="Arial" panose="020B0604020202020204" pitchFamily="34" charset="0"/>
                <a:cs typeface="Arial" panose="020B0604020202020204" pitchFamily="34" charset="0"/>
              </a:rPr>
              <a:t>https://ares.jsc.nasa.gov/interaction/lmdp/</a:t>
            </a:r>
            <a:endParaRPr lang="en-US" sz="900" dirty="0"/>
          </a:p>
        </p:txBody>
      </p:sp>
      <p:sp>
        <p:nvSpPr>
          <p:cNvPr id="5" name="TextBox 4"/>
          <p:cNvSpPr txBox="1"/>
          <p:nvPr/>
        </p:nvSpPr>
        <p:spPr>
          <a:xfrm>
            <a:off x="3200400" y="809912"/>
            <a:ext cx="5715000" cy="5262979"/>
          </a:xfrm>
          <a:prstGeom prst="rect">
            <a:avLst/>
          </a:prstGeom>
          <a:noFill/>
        </p:spPr>
        <p:txBody>
          <a:bodyPr wrap="square" rtlCol="0">
            <a:spAutoFit/>
          </a:bodyPr>
          <a:lstStyle/>
          <a:p>
            <a:pPr marL="342900" indent="-34290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Lunar samples are &gt; 4 billion years old and preserve the early history of the solar system.</a:t>
            </a:r>
          </a:p>
          <a:p>
            <a:pPr marL="342900" indent="-342900">
              <a:buFont typeface="Arial" panose="020B0604020202020204" pitchFamily="34" charset="0"/>
              <a:buChar char="•"/>
            </a:pPr>
            <a:endParaRPr lang="en-US"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Studies provide an understanding of Earth’s early history.</a:t>
            </a:r>
          </a:p>
          <a:p>
            <a:pPr marL="342900" indent="-342900">
              <a:buFont typeface="Arial" panose="020B0604020202020204" pitchFamily="34" charset="0"/>
              <a:buChar char="•"/>
            </a:pPr>
            <a:endParaRPr lang="en-US"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Lunar samples record impact history and led scientist to conclude that the gas giants did not form where they are today.</a:t>
            </a:r>
          </a:p>
          <a:p>
            <a:pPr marL="342900" indent="-342900">
              <a:buFont typeface="Arial" panose="020B0604020202020204" pitchFamily="34" charset="0"/>
              <a:buChar char="•"/>
            </a:pPr>
            <a:endParaRPr lang="en-US"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The Moon is not completely dry.</a:t>
            </a:r>
          </a:p>
          <a:p>
            <a:pPr marL="342900" indent="-342900">
              <a:buFont typeface="Arial" panose="020B0604020202020204" pitchFamily="34" charset="0"/>
              <a:buChar char="•"/>
            </a:pPr>
            <a:endParaRPr lang="en-US" dirty="0"/>
          </a:p>
        </p:txBody>
      </p:sp>
      <p:sp>
        <p:nvSpPr>
          <p:cNvPr id="7" name="Rectangle 6"/>
          <p:cNvSpPr/>
          <p:nvPr/>
        </p:nvSpPr>
        <p:spPr>
          <a:xfrm>
            <a:off x="7239000" y="6093768"/>
            <a:ext cx="4042317" cy="230832"/>
          </a:xfrm>
          <a:prstGeom prst="rect">
            <a:avLst/>
          </a:prstGeom>
        </p:spPr>
        <p:txBody>
          <a:bodyPr wrap="square">
            <a:spAutoFit/>
          </a:bodyPr>
          <a:lstStyle/>
          <a:p>
            <a:r>
              <a:rPr lang="en-US" sz="900" dirty="0">
                <a:solidFill>
                  <a:schemeClr val="bg1"/>
                </a:solidFill>
                <a:latin typeface="Arial" panose="020B0604020202020204" pitchFamily="34" charset="0"/>
                <a:cs typeface="Arial" panose="020B0604020202020204" pitchFamily="34" charset="0"/>
              </a:rPr>
              <a:t>Image Credits: NASA</a:t>
            </a:r>
            <a:endParaRPr lang="en-US" sz="900" dirty="0">
              <a:solidFill>
                <a:schemeClr val="bg1"/>
              </a:solidFill>
            </a:endParaRPr>
          </a:p>
        </p:txBody>
      </p:sp>
      <p:sp>
        <p:nvSpPr>
          <p:cNvPr id="8" name="Title 7"/>
          <p:cNvSpPr>
            <a:spLocks noGrp="1"/>
          </p:cNvSpPr>
          <p:nvPr>
            <p:ph type="title"/>
          </p:nvPr>
        </p:nvSpPr>
        <p:spPr>
          <a:xfrm>
            <a:off x="685800" y="86518"/>
            <a:ext cx="7924800" cy="940611"/>
          </a:xfrm>
        </p:spPr>
        <p:txBody>
          <a:bodyPr/>
          <a:lstStyle/>
          <a:p>
            <a:r>
              <a:rPr lang="en-US" sz="2800" b="1" dirty="0">
                <a:solidFill>
                  <a:schemeClr val="bg1"/>
                </a:solidFill>
                <a:latin typeface="Arial" panose="020B0604020202020204" pitchFamily="34" charset="0"/>
                <a:cs typeface="Arial" panose="020B0604020202020204" pitchFamily="34" charset="0"/>
              </a:rPr>
              <a:t>Discoveries</a:t>
            </a:r>
            <a:r>
              <a:rPr lang="en-US" b="1" dirty="0">
                <a:solidFill>
                  <a:schemeClr val="bg1"/>
                </a:solidFill>
              </a:rPr>
              <a:t/>
            </a:r>
            <a:br>
              <a:rPr lang="en-US" b="1" dirty="0">
                <a:solidFill>
                  <a:schemeClr val="bg1"/>
                </a:solidFill>
              </a:rPr>
            </a:br>
            <a:endParaRPr lang="en-US" dirty="0"/>
          </a:p>
        </p:txBody>
      </p:sp>
      <p:pic>
        <p:nvPicPr>
          <p:cNvPr id="9" name="Picture 8" title="Image of the Mo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7694"/>
            <a:ext cx="2953033" cy="295303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4828"/>
            <a:ext cx="7772400" cy="1143000"/>
          </a:xfrm>
        </p:spPr>
        <p:txBody>
          <a:bodyPr/>
          <a:lstStyle/>
          <a:p>
            <a:r>
              <a:rPr lang="en-US" sz="2800" b="1" dirty="0" smtClean="0">
                <a:solidFill>
                  <a:schemeClr val="bg1"/>
                </a:solidFill>
                <a:latin typeface="Arial" panose="020B0604020202020204" pitchFamily="34" charset="0"/>
                <a:cs typeface="Arial" panose="020B0604020202020204" pitchFamily="34" charset="0"/>
              </a:rPr>
              <a:t>More Information</a:t>
            </a:r>
            <a:endParaRPr lang="en-US" sz="2800" dirty="0"/>
          </a:p>
        </p:txBody>
      </p:sp>
      <p:sp>
        <p:nvSpPr>
          <p:cNvPr id="4" name="TextBox 3" descr="More Information text box"/>
          <p:cNvSpPr txBox="1"/>
          <p:nvPr/>
        </p:nvSpPr>
        <p:spPr>
          <a:xfrm>
            <a:off x="457200" y="2506418"/>
            <a:ext cx="5312673" cy="1938992"/>
          </a:xfrm>
          <a:prstGeom prst="rect">
            <a:avLst/>
          </a:prstGeom>
          <a:noFill/>
        </p:spPr>
        <p:txBody>
          <a:bodyPr wrap="none" rtlCol="0">
            <a:spAutoFit/>
          </a:bodyPr>
          <a:lstStyle/>
          <a:p>
            <a:pPr algn="ctr"/>
            <a:r>
              <a:rPr lang="en-US" dirty="0" smtClean="0">
                <a:solidFill>
                  <a:schemeClr val="bg1"/>
                </a:solidFill>
              </a:rPr>
              <a:t>More information can be found at:  </a:t>
            </a:r>
          </a:p>
          <a:p>
            <a:pPr algn="ctr"/>
            <a:r>
              <a:rPr lang="en-US" dirty="0" smtClean="0">
                <a:solidFill>
                  <a:schemeClr val="bg1"/>
                </a:solidFill>
                <a:hlinkClick r:id="rId3"/>
              </a:rPr>
              <a:t>https</a:t>
            </a:r>
            <a:r>
              <a:rPr lang="en-US" dirty="0">
                <a:solidFill>
                  <a:schemeClr val="bg1"/>
                </a:solidFill>
                <a:hlinkClick r:id="rId3"/>
              </a:rPr>
              <a:t>://ares.jsc.nasa.gov</a:t>
            </a:r>
            <a:r>
              <a:rPr lang="en-US" dirty="0" smtClean="0">
                <a:solidFill>
                  <a:schemeClr val="bg1"/>
                </a:solidFill>
                <a:hlinkClick r:id="rId3"/>
              </a:rPr>
              <a:t>/</a:t>
            </a:r>
            <a:endParaRPr lang="en-US" dirty="0" smtClean="0">
              <a:solidFill>
                <a:schemeClr val="bg1"/>
              </a:solidFill>
            </a:endParaRPr>
          </a:p>
          <a:p>
            <a:pPr algn="ctr"/>
            <a:r>
              <a:rPr lang="en-US" dirty="0" smtClean="0">
                <a:solidFill>
                  <a:schemeClr val="bg1"/>
                </a:solidFill>
              </a:rPr>
              <a:t>And</a:t>
            </a:r>
          </a:p>
          <a:p>
            <a:pPr algn="ctr"/>
            <a:r>
              <a:rPr lang="en-US" dirty="0">
                <a:solidFill>
                  <a:schemeClr val="bg1"/>
                </a:solidFill>
                <a:hlinkClick r:id="rId4"/>
              </a:rPr>
              <a:t>https://ares.jsc.nasa.gov/interaction/lmdp</a:t>
            </a:r>
            <a:r>
              <a:rPr lang="en-US" dirty="0" smtClean="0">
                <a:solidFill>
                  <a:schemeClr val="bg1"/>
                </a:solidFill>
                <a:hlinkClick r:id="rId4"/>
              </a:rPr>
              <a:t>/</a:t>
            </a:r>
            <a:endParaRPr lang="en-US" dirty="0" smtClean="0">
              <a:solidFill>
                <a:schemeClr val="bg1"/>
              </a:solidFill>
            </a:endParaRPr>
          </a:p>
          <a:p>
            <a:endParaRPr lang="en-US" dirty="0">
              <a:solidFill>
                <a:schemeClr val="bg1"/>
              </a:solidFill>
            </a:endParaRPr>
          </a:p>
        </p:txBody>
      </p:sp>
      <p:pic>
        <p:nvPicPr>
          <p:cNvPr id="5" name="Picture 4" title="Lab Processor working with Lunar Sampl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1035014"/>
            <a:ext cx="2688327" cy="4779248"/>
          </a:xfrm>
          <a:prstGeom prst="rect">
            <a:avLst/>
          </a:prstGeom>
        </p:spPr>
      </p:pic>
      <p:pic>
        <p:nvPicPr>
          <p:cNvPr id="6" name="Picture 5" title="LMDP website"/>
          <p:cNvPicPr>
            <a:picLocks noChangeAspect="1"/>
          </p:cNvPicPr>
          <p:nvPr/>
        </p:nvPicPr>
        <p:blipFill>
          <a:blip r:embed="rId6"/>
          <a:stretch>
            <a:fillRect/>
          </a:stretch>
        </p:blipFill>
        <p:spPr>
          <a:xfrm>
            <a:off x="3276600" y="6477000"/>
            <a:ext cx="2225233" cy="249958"/>
          </a:xfrm>
          <a:prstGeom prst="rect">
            <a:avLst/>
          </a:prstGeom>
        </p:spPr>
      </p:pic>
      <p:sp>
        <p:nvSpPr>
          <p:cNvPr id="7" name="Rectangle 6"/>
          <p:cNvSpPr/>
          <p:nvPr/>
        </p:nvSpPr>
        <p:spPr>
          <a:xfrm>
            <a:off x="7186475" y="6361584"/>
            <a:ext cx="1281120" cy="230832"/>
          </a:xfrm>
          <a:prstGeom prst="rect">
            <a:avLst/>
          </a:prstGeom>
        </p:spPr>
        <p:txBody>
          <a:bodyPr wrap="none">
            <a:spAutoFit/>
          </a:bodyPr>
          <a:lstStyle/>
          <a:p>
            <a:pPr lvl="0"/>
            <a:r>
              <a:rPr lang="en-US" sz="900" dirty="0">
                <a:solidFill>
                  <a:srgbClr val="FFFFFF"/>
                </a:solidFill>
                <a:latin typeface="Arial" panose="020B0604020202020204" pitchFamily="34" charset="0"/>
                <a:cs typeface="Arial" panose="020B0604020202020204" pitchFamily="34" charset="0"/>
              </a:rPr>
              <a:t>Image Credits: NASA</a:t>
            </a:r>
            <a:endParaRPr lang="en-US" sz="900" dirty="0">
              <a:solidFill>
                <a:srgbClr val="FFFFFF"/>
              </a:solidFill>
            </a:endParaRPr>
          </a:p>
        </p:txBody>
      </p:sp>
      <p:grpSp>
        <p:nvGrpSpPr>
          <p:cNvPr id="9" name="Group 8" title="NASA Logo"/>
          <p:cNvGrpSpPr/>
          <p:nvPr/>
        </p:nvGrpSpPr>
        <p:grpSpPr>
          <a:xfrm>
            <a:off x="0" y="201427"/>
            <a:ext cx="2362200" cy="631472"/>
            <a:chOff x="0" y="201427"/>
            <a:chExt cx="2362200" cy="631472"/>
          </a:xfrm>
        </p:grpSpPr>
        <p:pic>
          <p:nvPicPr>
            <p:cNvPr id="10" name="Picture 72" descr="NASA insignia RGB"/>
            <p:cNvPicPr>
              <a:picLocks noChangeAspect="1" noChangeArrowheads="1"/>
            </p:cNvPicPr>
            <p:nvPr/>
          </p:nvPicPr>
          <p:blipFill>
            <a:blip r:embed="rId7" cstate="print"/>
            <a:srcRect/>
            <a:stretch>
              <a:fillRect/>
            </a:stretch>
          </p:blipFill>
          <p:spPr bwMode="auto">
            <a:xfrm>
              <a:off x="1600200" y="201427"/>
              <a:ext cx="762000" cy="631472"/>
            </a:xfrm>
            <a:prstGeom prst="rect">
              <a:avLst/>
            </a:prstGeom>
            <a:noFill/>
            <a:ln w="9525">
              <a:noFill/>
              <a:miter lim="800000"/>
              <a:headEnd/>
              <a:tailEnd/>
            </a:ln>
          </p:spPr>
        </p:pic>
        <p:sp>
          <p:nvSpPr>
            <p:cNvPr id="11" name="TextBox 10"/>
            <p:cNvSpPr txBox="1"/>
            <p:nvPr/>
          </p:nvSpPr>
          <p:spPr>
            <a:xfrm>
              <a:off x="0" y="340392"/>
              <a:ext cx="1752600" cy="430887"/>
            </a:xfrm>
            <a:prstGeom prst="rect">
              <a:avLst/>
            </a:prstGeom>
            <a:noFill/>
          </p:spPr>
          <p:txBody>
            <a:bodyPr wrap="square" rtlCol="0">
              <a:spAutoFit/>
            </a:bodyPr>
            <a:lstStyle/>
            <a:p>
              <a:r>
                <a:rPr lang="en-US" sz="1100" dirty="0" smtClean="0">
                  <a:solidFill>
                    <a:schemeClr val="bg1"/>
                  </a:solidFill>
                </a:rPr>
                <a:t>National Aeronautics and Space Administration</a:t>
              </a:r>
              <a:endParaRPr lang="en-US" sz="1100" dirty="0">
                <a:solidFill>
                  <a:schemeClr val="bg1"/>
                </a:solidFill>
              </a:endParaRPr>
            </a:p>
          </p:txBody>
        </p:sp>
      </p:grpSp>
    </p:spTree>
    <p:extLst>
      <p:ext uri="{BB962C8B-B14F-4D97-AF65-F5344CB8AC3E}">
        <p14:creationId xmlns:p14="http://schemas.microsoft.com/office/powerpoint/2010/main" val="1418114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is is a view seen by Apollo 17 astronauts as they orbited the Moon. The maria are smoother, lower, and darker than the highlands. The crater in the upper left is 20 kilometers across. (AS17-M-1671" title="This is a view seen by Apollo 17 astronauts as they orbited the Moon. The maria are smoother, lower, and darker than the highlands. The crater in the upper left is 20 kilometers across. (AS17-M-16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00175" y="123824"/>
            <a:ext cx="6143625" cy="58959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0" y="6500813"/>
            <a:ext cx="2157048" cy="230832"/>
          </a:xfrm>
          <a:prstGeom prst="rect">
            <a:avLst/>
          </a:prstGeom>
        </p:spPr>
        <p:txBody>
          <a:bodyPr wrap="square">
            <a:spAutoFit/>
          </a:bodyPr>
          <a:lstStyle/>
          <a:p>
            <a:r>
              <a:rPr lang="en-US" sz="900" dirty="0">
                <a:solidFill>
                  <a:schemeClr val="bg1"/>
                </a:solidFill>
                <a:latin typeface="Arial" panose="020B0604020202020204" pitchFamily="34" charset="0"/>
                <a:cs typeface="Arial" panose="020B0604020202020204" pitchFamily="34" charset="0"/>
              </a:rPr>
              <a:t>Image </a:t>
            </a:r>
            <a:r>
              <a:rPr lang="en-US" sz="900" dirty="0" smtClean="0">
                <a:solidFill>
                  <a:schemeClr val="bg1"/>
                </a:solidFill>
                <a:latin typeface="Arial" panose="020B0604020202020204" pitchFamily="34" charset="0"/>
                <a:cs typeface="Arial" panose="020B0604020202020204" pitchFamily="34" charset="0"/>
              </a:rPr>
              <a:t>Credits: </a:t>
            </a:r>
            <a:r>
              <a:rPr lang="en-US" sz="900" dirty="0">
                <a:solidFill>
                  <a:schemeClr val="bg1"/>
                </a:solidFill>
                <a:latin typeface="Arial" panose="020B0604020202020204" pitchFamily="34" charset="0"/>
                <a:cs typeface="Arial" panose="020B0604020202020204" pitchFamily="34" charset="0"/>
              </a:rPr>
              <a:t>NASA </a:t>
            </a:r>
            <a:r>
              <a:rPr lang="en-US" sz="900" dirty="0" smtClean="0">
                <a:solidFill>
                  <a:schemeClr val="bg1"/>
                </a:solidFill>
                <a:latin typeface="Arial" panose="020B0604020202020204" pitchFamily="34" charset="0"/>
                <a:cs typeface="Arial" panose="020B0604020202020204" pitchFamily="34" charset="0"/>
              </a:rPr>
              <a:t>AS17-M-1671</a:t>
            </a:r>
            <a:endParaRPr lang="en-US" sz="9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3318466" y="6500813"/>
            <a:ext cx="2307042" cy="230832"/>
          </a:xfrm>
          <a:prstGeom prst="rect">
            <a:avLst/>
          </a:prstGeom>
        </p:spPr>
        <p:txBody>
          <a:bodyPr wrap="none">
            <a:spAutoFit/>
          </a:bodyPr>
          <a:lstStyle/>
          <a:p>
            <a:pPr algn="ctr"/>
            <a:r>
              <a:rPr lang="en-US" sz="900" dirty="0">
                <a:solidFill>
                  <a:schemeClr val="bg1"/>
                </a:solidFill>
                <a:latin typeface="Arial" panose="020B0604020202020204" pitchFamily="34" charset="0"/>
                <a:cs typeface="Arial" panose="020B0604020202020204" pitchFamily="34" charset="0"/>
              </a:rPr>
              <a:t>https://ares.jsc.nasa.gov/interaction/lmdp/</a:t>
            </a:r>
            <a:endParaRPr lang="en-US" sz="900" dirty="0"/>
          </a:p>
        </p:txBody>
      </p:sp>
      <p:sp>
        <p:nvSpPr>
          <p:cNvPr id="4" name="Title 3"/>
          <p:cNvSpPr>
            <a:spLocks noGrp="1"/>
          </p:cNvSpPr>
          <p:nvPr>
            <p:ph type="title"/>
          </p:nvPr>
        </p:nvSpPr>
        <p:spPr>
          <a:xfrm>
            <a:off x="886326" y="-41364"/>
            <a:ext cx="7696200" cy="887236"/>
          </a:xfrm>
        </p:spPr>
        <p:txBody>
          <a:bodyPr/>
          <a:lstStyle/>
          <a:p>
            <a:r>
              <a:rPr lang="en-US" sz="2800" b="1" dirty="0" smtClean="0">
                <a:solidFill>
                  <a:schemeClr val="bg1"/>
                </a:solidFill>
                <a:latin typeface="Arial" panose="020B0604020202020204" pitchFamily="34" charset="0"/>
                <a:cs typeface="Arial" panose="020B0604020202020204" pitchFamily="34" charset="0"/>
              </a:rPr>
              <a:t>View Seen </a:t>
            </a:r>
            <a:r>
              <a:rPr lang="en-US" sz="2800" b="1" dirty="0">
                <a:solidFill>
                  <a:schemeClr val="bg1"/>
                </a:solidFill>
                <a:latin typeface="Arial" panose="020B0604020202020204" pitchFamily="34" charset="0"/>
                <a:cs typeface="Arial" panose="020B0604020202020204" pitchFamily="34" charset="0"/>
              </a:rPr>
              <a:t>B</a:t>
            </a:r>
            <a:r>
              <a:rPr lang="en-US" sz="2800" b="1" dirty="0" smtClean="0">
                <a:solidFill>
                  <a:schemeClr val="bg1"/>
                </a:solidFill>
                <a:latin typeface="Arial" panose="020B0604020202020204" pitchFamily="34" charset="0"/>
                <a:cs typeface="Arial" panose="020B0604020202020204" pitchFamily="34" charset="0"/>
              </a:rPr>
              <a:t>y Apollo 17</a:t>
            </a:r>
            <a:endParaRPr lang="en-US" sz="28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1449" y="6476583"/>
            <a:ext cx="2063190" cy="230832"/>
          </a:xfrm>
          <a:prstGeom prst="rect">
            <a:avLst/>
          </a:prstGeom>
        </p:spPr>
        <p:txBody>
          <a:bodyPr wrap="square">
            <a:spAutoFit/>
          </a:bodyPr>
          <a:lstStyle/>
          <a:p>
            <a:r>
              <a:rPr lang="en-US" sz="900" dirty="0">
                <a:solidFill>
                  <a:schemeClr val="bg1"/>
                </a:solidFill>
                <a:latin typeface="Arial" panose="020B0604020202020204" pitchFamily="34" charset="0"/>
                <a:cs typeface="Arial" panose="020B0604020202020204" pitchFamily="34" charset="0"/>
              </a:rPr>
              <a:t>Image </a:t>
            </a:r>
            <a:r>
              <a:rPr lang="en-US" sz="900" dirty="0" smtClean="0">
                <a:solidFill>
                  <a:schemeClr val="bg1"/>
                </a:solidFill>
                <a:latin typeface="Arial" panose="020B0604020202020204" pitchFamily="34" charset="0"/>
                <a:cs typeface="Arial" panose="020B0604020202020204" pitchFamily="34" charset="0"/>
              </a:rPr>
              <a:t>Credits: </a:t>
            </a:r>
            <a:r>
              <a:rPr lang="en-US" sz="900" dirty="0">
                <a:solidFill>
                  <a:schemeClr val="bg1"/>
                </a:solidFill>
                <a:latin typeface="Arial" panose="020B0604020202020204" pitchFamily="34" charset="0"/>
                <a:cs typeface="Arial" panose="020B0604020202020204" pitchFamily="34" charset="0"/>
              </a:rPr>
              <a:t>NASA </a:t>
            </a:r>
            <a:r>
              <a:rPr lang="en-US" sz="900" dirty="0" smtClean="0">
                <a:solidFill>
                  <a:schemeClr val="bg1"/>
                </a:solidFill>
                <a:latin typeface="Arial" panose="020B0604020202020204" pitchFamily="34" charset="0"/>
                <a:cs typeface="Arial" panose="020B0604020202020204" pitchFamily="34" charset="0"/>
              </a:rPr>
              <a:t>S72-35347</a:t>
            </a:r>
            <a:endParaRPr lang="en-US" sz="900" dirty="0">
              <a:solidFill>
                <a:schemeClr val="bg1"/>
              </a:solidFill>
              <a:latin typeface="Arial" panose="020B0604020202020204" pitchFamily="34" charset="0"/>
              <a:cs typeface="Arial" panose="020B0604020202020204" pitchFamily="34" charset="0"/>
            </a:endParaRPr>
          </a:p>
        </p:txBody>
      </p:sp>
      <p:pic>
        <p:nvPicPr>
          <p:cNvPr id="8194" name="Picture 2" descr="Apollo Miss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52400"/>
            <a:ext cx="4040338" cy="62055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13323" y="6591999"/>
            <a:ext cx="2307042" cy="230832"/>
          </a:xfrm>
          <a:prstGeom prst="rect">
            <a:avLst/>
          </a:prstGeom>
        </p:spPr>
        <p:txBody>
          <a:bodyPr wrap="none">
            <a:spAutoFit/>
          </a:bodyPr>
          <a:lstStyle/>
          <a:p>
            <a:pPr algn="ctr"/>
            <a:r>
              <a:rPr lang="en-US" sz="900" dirty="0">
                <a:solidFill>
                  <a:schemeClr val="bg1"/>
                </a:solidFill>
                <a:latin typeface="Arial" panose="020B0604020202020204" pitchFamily="34" charset="0"/>
                <a:cs typeface="Arial" panose="020B0604020202020204" pitchFamily="34" charset="0"/>
              </a:rPr>
              <a:t>https://ares.jsc.nasa.gov/interaction/lmdp/</a:t>
            </a:r>
            <a:endParaRPr lang="en-US" sz="900" dirty="0"/>
          </a:p>
        </p:txBody>
      </p:sp>
      <p:sp>
        <p:nvSpPr>
          <p:cNvPr id="5" name="Title 4"/>
          <p:cNvSpPr>
            <a:spLocks noGrp="1"/>
          </p:cNvSpPr>
          <p:nvPr>
            <p:ph type="title"/>
          </p:nvPr>
        </p:nvSpPr>
        <p:spPr>
          <a:xfrm>
            <a:off x="380644" y="-73649"/>
            <a:ext cx="7772400" cy="1143000"/>
          </a:xfrm>
        </p:spPr>
        <p:txBody>
          <a:bodyPr/>
          <a:lstStyle/>
          <a:p>
            <a:r>
              <a:rPr lang="en-US" sz="2800" b="1" dirty="0" smtClean="0">
                <a:latin typeface="Arial" panose="020B0604020202020204" pitchFamily="34" charset="0"/>
                <a:cs typeface="Arial" panose="020B0604020202020204" pitchFamily="34" charset="0"/>
              </a:rPr>
              <a:t>Apollo Missions</a:t>
            </a:r>
            <a:endParaRPr lang="en-US"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6400800"/>
            <a:ext cx="2229464" cy="507831"/>
          </a:xfrm>
          <a:prstGeom prst="rect">
            <a:avLst/>
          </a:prstGeom>
        </p:spPr>
        <p:txBody>
          <a:bodyPr wrap="square">
            <a:spAutoFit/>
          </a:bodyPr>
          <a:lstStyle/>
          <a:p>
            <a:r>
              <a:rPr lang="en-US" sz="900" dirty="0">
                <a:solidFill>
                  <a:schemeClr val="bg1"/>
                </a:solidFill>
                <a:latin typeface="Arial" panose="020B0604020202020204" pitchFamily="34" charset="0"/>
                <a:cs typeface="Arial" panose="020B0604020202020204" pitchFamily="34" charset="0"/>
              </a:rPr>
              <a:t>Image </a:t>
            </a:r>
            <a:r>
              <a:rPr lang="en-US" sz="900" dirty="0" smtClean="0">
                <a:solidFill>
                  <a:schemeClr val="bg1"/>
                </a:solidFill>
                <a:latin typeface="Arial" panose="020B0604020202020204" pitchFamily="34" charset="0"/>
                <a:cs typeface="Arial" panose="020B0604020202020204" pitchFamily="34" charset="0"/>
              </a:rPr>
              <a:t>Credits: </a:t>
            </a:r>
            <a:r>
              <a:rPr lang="en-US" sz="900" dirty="0">
                <a:solidFill>
                  <a:schemeClr val="bg1"/>
                </a:solidFill>
                <a:latin typeface="Arial" panose="020B0604020202020204" pitchFamily="34" charset="0"/>
                <a:cs typeface="Arial" panose="020B0604020202020204" pitchFamily="34" charset="0"/>
              </a:rPr>
              <a:t>NASA  </a:t>
            </a:r>
            <a:r>
              <a:rPr lang="en-US" sz="900" dirty="0" smtClean="0">
                <a:solidFill>
                  <a:schemeClr val="bg1"/>
                </a:solidFill>
                <a:latin typeface="Arial" panose="020B0604020202020204" pitchFamily="34" charset="0"/>
                <a:cs typeface="Arial" panose="020B0604020202020204" pitchFamily="34" charset="0"/>
              </a:rPr>
              <a:t>AS16-113-18339</a:t>
            </a:r>
          </a:p>
          <a:p>
            <a:r>
              <a:rPr lang="en-US" sz="900" dirty="0">
                <a:solidFill>
                  <a:schemeClr val="bg1"/>
                </a:solidFill>
                <a:latin typeface="Arial" panose="020B0604020202020204" pitchFamily="34" charset="0"/>
                <a:cs typeface="Arial" panose="020B0604020202020204" pitchFamily="34" charset="0"/>
              </a:rPr>
              <a:t>NASA AS17-147-22527</a:t>
            </a:r>
          </a:p>
          <a:p>
            <a:endParaRPr lang="en-US" sz="900" dirty="0">
              <a:solidFill>
                <a:schemeClr val="bg1"/>
              </a:solidFill>
              <a:latin typeface="Arial" panose="020B0604020202020204" pitchFamily="34" charset="0"/>
              <a:cs typeface="Arial" panose="020B0604020202020204" pitchFamily="34" charset="0"/>
            </a:endParaRPr>
          </a:p>
        </p:txBody>
      </p:sp>
      <p:pic>
        <p:nvPicPr>
          <p:cNvPr id="5" name="Picture 4" descr=") Astronaut Harrison Schmitt driving the lunar dune buggy, officially called the Lunar Roving Vehicle, or LRV for short. The rover greatly enhanced Lunar exploration on the last three Apollo missions by allowing much longer traverses around the landing sites. (AS17-147-22527)&#10;&#10;" title=") Astronaut Harrison Schmitt driving the lunar dune buggy, officially called the Lunar Roving Vehicle, or LRV for short. The rover greatly enhanced Lunar exploration on the last three Apollo missions by allowing much longer traverses around the landing sites. (AS17-147-225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2988310"/>
            <a:ext cx="4495799" cy="3192603"/>
          </a:xfrm>
          <a:prstGeom prst="rect">
            <a:avLst/>
          </a:prstGeom>
        </p:spPr>
      </p:pic>
      <p:pic>
        <p:nvPicPr>
          <p:cNvPr id="2" name="Picture 1" descr="John Young, Commander of the Apollo 16 mission saluting the flag. The Lunar Module is behind Young, with the Lunar Roving Vehicle parked next to it. This picture shows several interesting features about the Moon. First, Commander Young is wearing a space suit. There is no air on the Moon, so astronauts must bring their life support systems with them. Notice that he has jumped about a meter off the ground, in spite of wearing the bulky space suit. In fact, Young and his extraterrestrial outfit weighed 150 Kilograms on Earth. If gravity was the same on the Moon, nobody could jump so far off the ground! Also notice that there are no trees or bushes in sight, and the astronauts did not set up camp next to a babbling mountain stream. There is no life or flowing water on the Moon. (AS16-113-18339)&#10;" title="John Young, Commander of the Apollo 16 mission saluting the flag. The Lunar Module is behind Young, with the Lunar Roving Vehicle parked next to it. This picture shows several interesting features about the Moon. First, Commander Young is wearing a space suit. There is no air on the Moon, so astronauts must bring their life support systems with them. Notice that he has jumped about a meter off the ground, in spite of wearing the bulky space suit. In fact, Young and his extraterrestrial outfit weighed 150 Kilograms on Earth. If gravity was the same on the Moon, nobody could jump so far off the ground! Also notice that there are no trees or bushes in sight, and the astronauts did not set up camp next to a babbling mountain stream. There is no life or flowing water on the Moon. (AS16-113-183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52400"/>
            <a:ext cx="4660191" cy="3276599"/>
          </a:xfrm>
          <a:prstGeom prst="rect">
            <a:avLst/>
          </a:prstGeom>
        </p:spPr>
      </p:pic>
      <p:sp>
        <p:nvSpPr>
          <p:cNvPr id="6" name="Title 5"/>
          <p:cNvSpPr>
            <a:spLocks noGrp="1"/>
          </p:cNvSpPr>
          <p:nvPr>
            <p:ph type="title" idx="4294967295"/>
          </p:nvPr>
        </p:nvSpPr>
        <p:spPr>
          <a:xfrm>
            <a:off x="3352800" y="6391275"/>
            <a:ext cx="2895600" cy="381000"/>
          </a:xfrm>
        </p:spPr>
        <p:txBody>
          <a:bodyPr/>
          <a:lstStyle/>
          <a:p>
            <a:pPr rtl="0" fontAlgn="base"/>
            <a:r>
              <a:rPr lang="en-US" sz="900" kern="1200" dirty="0" smtClean="0">
                <a:solidFill>
                  <a:srgbClr val="FFFFFF"/>
                </a:solidFill>
                <a:effectLst/>
                <a:latin typeface="Arial" panose="020B0604020202020204" pitchFamily="34" charset="0"/>
                <a:ea typeface="+mn-ea"/>
                <a:cs typeface="Arial" panose="020B0604020202020204" pitchFamily="34" charset="0"/>
              </a:rPr>
              <a:t>https://ares.jsc.nasa.gov/interaction/lmdp/</a:t>
            </a:r>
            <a:endParaRPr lang="en-US" dirty="0" smtClean="0">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is slide shows how the Apollo 17 astronauts repaired a broken fender on their rover by using a map and duct tape. Without a fender, dust was being thrown both forwards and backwards, interfering with driving. (AS17-137-20979)&#10;" title="This slide shows how the Apollo 17 astronauts repaired a broken fender on their rover by using a map and duct tape. Without a fender, dust was being thrown both forwards and backwards, interfering with driving. (AS17-137-2097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6248400" cy="62484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02878" y="6553200"/>
            <a:ext cx="2185214" cy="230832"/>
          </a:xfrm>
          <a:prstGeom prst="rect">
            <a:avLst/>
          </a:prstGeom>
        </p:spPr>
        <p:txBody>
          <a:bodyPr wrap="none">
            <a:spAutoFit/>
          </a:bodyPr>
          <a:lstStyle/>
          <a:p>
            <a:r>
              <a:rPr lang="en-US" sz="900" dirty="0">
                <a:solidFill>
                  <a:schemeClr val="bg1"/>
                </a:solidFill>
                <a:latin typeface="Arial" panose="020B0604020202020204" pitchFamily="34" charset="0"/>
                <a:cs typeface="Arial" panose="020B0604020202020204" pitchFamily="34" charset="0"/>
              </a:rPr>
              <a:t>Image </a:t>
            </a:r>
            <a:r>
              <a:rPr lang="en-US" sz="900" dirty="0" smtClean="0">
                <a:solidFill>
                  <a:schemeClr val="bg1"/>
                </a:solidFill>
                <a:latin typeface="Arial" panose="020B0604020202020204" pitchFamily="34" charset="0"/>
                <a:cs typeface="Arial" panose="020B0604020202020204" pitchFamily="34" charset="0"/>
              </a:rPr>
              <a:t>Credits: </a:t>
            </a:r>
            <a:r>
              <a:rPr lang="en-US" sz="900" dirty="0">
                <a:solidFill>
                  <a:schemeClr val="bg1"/>
                </a:solidFill>
                <a:latin typeface="Arial" panose="020B0604020202020204" pitchFamily="34" charset="0"/>
                <a:cs typeface="Arial" panose="020B0604020202020204" pitchFamily="34" charset="0"/>
              </a:rPr>
              <a:t>NASA </a:t>
            </a:r>
            <a:r>
              <a:rPr lang="en-US" sz="900" dirty="0" smtClean="0">
                <a:solidFill>
                  <a:schemeClr val="bg1"/>
                </a:solidFill>
                <a:latin typeface="Arial" panose="020B0604020202020204" pitchFamily="34" charset="0"/>
                <a:cs typeface="Arial" panose="020B0604020202020204" pitchFamily="34" charset="0"/>
              </a:rPr>
              <a:t>AS17-137-20979</a:t>
            </a:r>
            <a:endParaRPr lang="en-US" sz="900" dirty="0">
              <a:solidFill>
                <a:schemeClr val="bg1"/>
              </a:solidFill>
              <a:latin typeface="Arial" panose="020B0604020202020204" pitchFamily="34" charset="0"/>
              <a:cs typeface="Arial" panose="020B0604020202020204" pitchFamily="34" charset="0"/>
            </a:endParaRPr>
          </a:p>
        </p:txBody>
      </p:sp>
      <p:sp>
        <p:nvSpPr>
          <p:cNvPr id="4" name="Title 3"/>
          <p:cNvSpPr>
            <a:spLocks noGrp="1"/>
          </p:cNvSpPr>
          <p:nvPr>
            <p:ph type="title" idx="4294967295"/>
          </p:nvPr>
        </p:nvSpPr>
        <p:spPr>
          <a:xfrm>
            <a:off x="3238500" y="6403032"/>
            <a:ext cx="2514600" cy="381000"/>
          </a:xfrm>
        </p:spPr>
        <p:txBody>
          <a:bodyPr/>
          <a:lstStyle/>
          <a:p>
            <a:pPr rtl="0" fontAlgn="base"/>
            <a:r>
              <a:rPr lang="en-US" sz="900" kern="1200" dirty="0" smtClean="0">
                <a:solidFill>
                  <a:srgbClr val="FFFFFF"/>
                </a:solidFill>
                <a:effectLst/>
                <a:latin typeface="Arial" panose="020B0604020202020204" pitchFamily="34" charset="0"/>
                <a:ea typeface="+mn-ea"/>
                <a:cs typeface="Arial" panose="020B0604020202020204" pitchFamily="34" charset="0"/>
              </a:rPr>
              <a:t>https://ares.jsc.nasa.gov/interaction/lmdp/</a:t>
            </a:r>
            <a:endParaRPr lang="en-US" dirty="0" smtClean="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The large object in the center of the slide is the central station which sent data back to Earth. The smaller, dark object to the left of the central station is the power supply needed to run the experiments (it used isotopes of plutonium), and the shiny object in the foreground is a seismometer which detected moonquakes. (AS16-113-18347)&#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28600"/>
            <a:ext cx="5514975" cy="58959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00800" y="6477000"/>
            <a:ext cx="2269723" cy="230832"/>
          </a:xfrm>
          <a:prstGeom prst="rect">
            <a:avLst/>
          </a:prstGeom>
        </p:spPr>
        <p:txBody>
          <a:bodyPr wrap="square">
            <a:spAutoFit/>
          </a:bodyPr>
          <a:lstStyle/>
          <a:p>
            <a:r>
              <a:rPr lang="en-US" sz="900" dirty="0">
                <a:solidFill>
                  <a:schemeClr val="bg1"/>
                </a:solidFill>
                <a:latin typeface="Arial" panose="020B0604020202020204" pitchFamily="34" charset="0"/>
                <a:cs typeface="Arial" panose="020B0604020202020204" pitchFamily="34" charset="0"/>
              </a:rPr>
              <a:t>Image </a:t>
            </a:r>
            <a:r>
              <a:rPr lang="en-US" sz="900" dirty="0" smtClean="0">
                <a:solidFill>
                  <a:schemeClr val="bg1"/>
                </a:solidFill>
                <a:latin typeface="Arial" panose="020B0604020202020204" pitchFamily="34" charset="0"/>
                <a:cs typeface="Arial" panose="020B0604020202020204" pitchFamily="34" charset="0"/>
              </a:rPr>
              <a:t>Credits:  NASA AS16-113-18347</a:t>
            </a:r>
            <a:endParaRPr lang="en-US" sz="9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3356566" y="6477000"/>
            <a:ext cx="2307042" cy="230832"/>
          </a:xfrm>
          <a:prstGeom prst="rect">
            <a:avLst/>
          </a:prstGeom>
        </p:spPr>
        <p:txBody>
          <a:bodyPr wrap="none">
            <a:spAutoFit/>
          </a:bodyPr>
          <a:lstStyle/>
          <a:p>
            <a:pPr algn="ctr"/>
            <a:r>
              <a:rPr lang="en-US" sz="900" dirty="0">
                <a:solidFill>
                  <a:schemeClr val="bg1"/>
                </a:solidFill>
                <a:latin typeface="Arial" panose="020B0604020202020204" pitchFamily="34" charset="0"/>
                <a:cs typeface="Arial" panose="020B0604020202020204" pitchFamily="34" charset="0"/>
              </a:rPr>
              <a:t>https://ares.jsc.nasa.gov/interaction/lmdp/</a:t>
            </a:r>
            <a:endParaRPr lang="en-US" sz="900" dirty="0"/>
          </a:p>
        </p:txBody>
      </p:sp>
      <p:sp>
        <p:nvSpPr>
          <p:cNvPr id="5" name="Title 4"/>
          <p:cNvSpPr>
            <a:spLocks noGrp="1"/>
          </p:cNvSpPr>
          <p:nvPr>
            <p:ph type="title"/>
          </p:nvPr>
        </p:nvSpPr>
        <p:spPr>
          <a:xfrm>
            <a:off x="897699" y="146490"/>
            <a:ext cx="8229600" cy="1143000"/>
          </a:xfrm>
        </p:spPr>
        <p:txBody>
          <a:bodyPr/>
          <a:lstStyle/>
          <a:p>
            <a:r>
              <a:rPr lang="en-US" sz="2800" b="1" dirty="0">
                <a:solidFill>
                  <a:schemeClr val="accent3"/>
                </a:solidFill>
                <a:latin typeface="Arial" panose="020B0604020202020204" pitchFamily="34" charset="0"/>
                <a:ea typeface="Cambria Math" pitchFamily="18" charset="0"/>
                <a:cs typeface="Arial" panose="020B0604020202020204" pitchFamily="34" charset="0"/>
              </a:rPr>
              <a:t>Astronaut </a:t>
            </a:r>
            <a:r>
              <a:rPr lang="en-US" sz="2800" b="1" dirty="0" smtClean="0">
                <a:solidFill>
                  <a:schemeClr val="accent3"/>
                </a:solidFill>
                <a:latin typeface="Arial" panose="020B0604020202020204" pitchFamily="34" charset="0"/>
                <a:ea typeface="Cambria Math" pitchFamily="18" charset="0"/>
                <a:cs typeface="Arial" panose="020B0604020202020204" pitchFamily="34" charset="0"/>
              </a:rPr>
              <a:t>Experiments </a:t>
            </a:r>
            <a:r>
              <a:rPr lang="en-US" sz="2800" b="1" dirty="0">
                <a:solidFill>
                  <a:schemeClr val="accent3"/>
                </a:solidFill>
                <a:latin typeface="Arial" panose="020B0604020202020204" pitchFamily="34" charset="0"/>
                <a:ea typeface="Cambria Math" pitchFamily="18" charset="0"/>
                <a:cs typeface="Arial" panose="020B0604020202020204" pitchFamily="34" charset="0"/>
              </a:rPr>
              <a:t>O</a:t>
            </a:r>
            <a:r>
              <a:rPr lang="en-US" sz="2800" b="1" dirty="0" smtClean="0">
                <a:solidFill>
                  <a:schemeClr val="accent3"/>
                </a:solidFill>
                <a:latin typeface="Arial" panose="020B0604020202020204" pitchFamily="34" charset="0"/>
                <a:ea typeface="Cambria Math" pitchFamily="18" charset="0"/>
                <a:cs typeface="Arial" panose="020B0604020202020204" pitchFamily="34" charset="0"/>
              </a:rPr>
              <a:t>n </a:t>
            </a:r>
            <a:r>
              <a:rPr lang="en-US" sz="2800" b="1" dirty="0">
                <a:solidFill>
                  <a:schemeClr val="accent3"/>
                </a:solidFill>
                <a:latin typeface="Arial" panose="020B0604020202020204" pitchFamily="34" charset="0"/>
                <a:ea typeface="Cambria Math" pitchFamily="18" charset="0"/>
                <a:cs typeface="Arial" panose="020B0604020202020204" pitchFamily="34" charset="0"/>
              </a:rPr>
              <a:t>T</a:t>
            </a:r>
            <a:r>
              <a:rPr lang="en-US" sz="2800" b="1" dirty="0" smtClean="0">
                <a:solidFill>
                  <a:schemeClr val="accent3"/>
                </a:solidFill>
                <a:latin typeface="Arial" panose="020B0604020202020204" pitchFamily="34" charset="0"/>
                <a:ea typeface="Cambria Math" pitchFamily="18" charset="0"/>
                <a:cs typeface="Arial" panose="020B0604020202020204" pitchFamily="34" charset="0"/>
              </a:rPr>
              <a:t>he Lunar </a:t>
            </a:r>
            <a:r>
              <a:rPr lang="en-US" sz="2800" b="1" dirty="0">
                <a:solidFill>
                  <a:schemeClr val="accent3"/>
                </a:solidFill>
                <a:latin typeface="Arial" panose="020B0604020202020204" pitchFamily="34" charset="0"/>
                <a:ea typeface="Cambria Math" pitchFamily="18" charset="0"/>
                <a:cs typeface="Arial" panose="020B0604020202020204" pitchFamily="34" charset="0"/>
              </a:rPr>
              <a:t>S</a:t>
            </a:r>
            <a:r>
              <a:rPr lang="en-US" sz="2800" b="1" dirty="0" smtClean="0">
                <a:solidFill>
                  <a:schemeClr val="accent3"/>
                </a:solidFill>
                <a:latin typeface="Arial" panose="020B0604020202020204" pitchFamily="34" charset="0"/>
                <a:ea typeface="Cambria Math" pitchFamily="18" charset="0"/>
                <a:cs typeface="Arial" panose="020B0604020202020204" pitchFamily="34" charset="0"/>
              </a:rPr>
              <a:t>urface</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arrison Schmitt examines a boulder at the Apollo 17 landing site. Geology is more than picking up rocks or whacking them with a hammer. Geologists want to know how different rock types relate to each other. So, Schmitt and other astronauts examined large boulders carefully, sampling rocks from discernible layers. They also tried to see where the boulders came from. In this case, the large rock rolled down from the top of a nearby hill. (AS17-140-21497)&#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544" y="-84583"/>
            <a:ext cx="6629400" cy="65510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52844" y="6477983"/>
            <a:ext cx="2362200" cy="230832"/>
          </a:xfrm>
          <a:prstGeom prst="rect">
            <a:avLst/>
          </a:prstGeom>
        </p:spPr>
        <p:txBody>
          <a:bodyPr wrap="square">
            <a:spAutoFit/>
          </a:bodyPr>
          <a:lstStyle/>
          <a:p>
            <a:r>
              <a:rPr lang="en-US" sz="900" dirty="0">
                <a:solidFill>
                  <a:schemeClr val="bg1"/>
                </a:solidFill>
                <a:latin typeface="Arial" panose="020B0604020202020204" pitchFamily="34" charset="0"/>
                <a:cs typeface="Arial" panose="020B0604020202020204" pitchFamily="34" charset="0"/>
              </a:rPr>
              <a:t>Image </a:t>
            </a:r>
            <a:r>
              <a:rPr lang="en-US" sz="900" dirty="0" smtClean="0">
                <a:solidFill>
                  <a:schemeClr val="bg1"/>
                </a:solidFill>
                <a:latin typeface="Arial" panose="020B0604020202020204" pitchFamily="34" charset="0"/>
                <a:cs typeface="Arial" panose="020B0604020202020204" pitchFamily="34" charset="0"/>
              </a:rPr>
              <a:t>Credits:  </a:t>
            </a:r>
            <a:r>
              <a:rPr lang="en-US" sz="900" dirty="0">
                <a:solidFill>
                  <a:schemeClr val="bg1"/>
                </a:solidFill>
                <a:latin typeface="Arial" panose="020B0604020202020204" pitchFamily="34" charset="0"/>
                <a:cs typeface="Arial" panose="020B0604020202020204" pitchFamily="34" charset="0"/>
              </a:rPr>
              <a:t>NASA  </a:t>
            </a:r>
            <a:r>
              <a:rPr lang="en-US" sz="900" dirty="0" smtClean="0">
                <a:solidFill>
                  <a:schemeClr val="bg1"/>
                </a:solidFill>
                <a:latin typeface="Arial" panose="020B0604020202020204" pitchFamily="34" charset="0"/>
                <a:cs typeface="Arial" panose="020B0604020202020204" pitchFamily="34" charset="0"/>
              </a:rPr>
              <a:t>AS17-140-21497</a:t>
            </a:r>
            <a:endParaRPr lang="en-US" sz="9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3265723" y="6551073"/>
            <a:ext cx="2307042" cy="230832"/>
          </a:xfrm>
          <a:prstGeom prst="rect">
            <a:avLst/>
          </a:prstGeom>
        </p:spPr>
        <p:txBody>
          <a:bodyPr wrap="none">
            <a:spAutoFit/>
          </a:bodyPr>
          <a:lstStyle/>
          <a:p>
            <a:pPr algn="ctr"/>
            <a:r>
              <a:rPr lang="en-US" sz="900" dirty="0">
                <a:solidFill>
                  <a:schemeClr val="bg1"/>
                </a:solidFill>
                <a:latin typeface="Arial" panose="020B0604020202020204" pitchFamily="34" charset="0"/>
                <a:cs typeface="Arial" panose="020B0604020202020204" pitchFamily="34" charset="0"/>
              </a:rPr>
              <a:t>https://ares.jsc.nasa.gov/interaction/lmdp/</a:t>
            </a:r>
            <a:endParaRPr lang="en-US" sz="900" dirty="0"/>
          </a:p>
        </p:txBody>
      </p:sp>
      <p:sp>
        <p:nvSpPr>
          <p:cNvPr id="4" name="Title 3"/>
          <p:cNvSpPr>
            <a:spLocks noGrp="1"/>
          </p:cNvSpPr>
          <p:nvPr>
            <p:ph type="title"/>
          </p:nvPr>
        </p:nvSpPr>
        <p:spPr>
          <a:xfrm>
            <a:off x="1001871" y="0"/>
            <a:ext cx="7772400" cy="1143000"/>
          </a:xfrm>
        </p:spPr>
        <p:txBody>
          <a:bodyPr/>
          <a:lstStyle/>
          <a:p>
            <a:r>
              <a:rPr lang="en-US" sz="2800" b="1" dirty="0" smtClean="0">
                <a:solidFill>
                  <a:schemeClr val="bg1"/>
                </a:solidFill>
                <a:latin typeface="Arial" panose="020B0604020202020204" pitchFamily="34" charset="0"/>
                <a:cs typeface="Arial" panose="020B0604020202020204" pitchFamily="34" charset="0"/>
              </a:rPr>
              <a:t>Lunar Geology </a:t>
            </a:r>
            <a:endParaRPr lang="en-US" sz="28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lide shows an astronaut collecting walnut-sized rocks with a rake. The samples, aptly named “rake samples,” proved to be extremely valuable because they provided a broad sampling of rock types present at a landing site. Some rock types were present only among rake samples.  Also note the nature of the Lunar surface. It is mostly powdery, with rock distributed throughout it. (AS16-116-18653)&#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750074"/>
            <a:ext cx="7239000" cy="5466841"/>
          </a:xfrm>
          <a:prstGeom prst="rect">
            <a:avLst/>
          </a:prstGeom>
        </p:spPr>
      </p:pic>
      <p:sp>
        <p:nvSpPr>
          <p:cNvPr id="3" name="Rectangle 2"/>
          <p:cNvSpPr/>
          <p:nvPr/>
        </p:nvSpPr>
        <p:spPr>
          <a:xfrm>
            <a:off x="6477000" y="6477000"/>
            <a:ext cx="2425608" cy="230832"/>
          </a:xfrm>
          <a:prstGeom prst="rect">
            <a:avLst/>
          </a:prstGeom>
        </p:spPr>
        <p:txBody>
          <a:bodyPr wrap="square">
            <a:spAutoFit/>
          </a:bodyPr>
          <a:lstStyle/>
          <a:p>
            <a:r>
              <a:rPr lang="en-US" sz="900" dirty="0">
                <a:solidFill>
                  <a:schemeClr val="bg1"/>
                </a:solidFill>
                <a:latin typeface="Arial" panose="020B0604020202020204" pitchFamily="34" charset="0"/>
                <a:cs typeface="Arial" panose="020B0604020202020204" pitchFamily="34" charset="0"/>
              </a:rPr>
              <a:t>Image </a:t>
            </a:r>
            <a:r>
              <a:rPr lang="en-US" sz="900" dirty="0" smtClean="0">
                <a:solidFill>
                  <a:schemeClr val="bg1"/>
                </a:solidFill>
                <a:latin typeface="Arial" panose="020B0604020202020204" pitchFamily="34" charset="0"/>
                <a:cs typeface="Arial" panose="020B0604020202020204" pitchFamily="34" charset="0"/>
              </a:rPr>
              <a:t>Credits:  NASA  AS16-116-18653</a:t>
            </a:r>
            <a:endParaRPr lang="en-US" sz="9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3418123" y="6477000"/>
            <a:ext cx="2307042" cy="230832"/>
          </a:xfrm>
          <a:prstGeom prst="rect">
            <a:avLst/>
          </a:prstGeom>
        </p:spPr>
        <p:txBody>
          <a:bodyPr wrap="none">
            <a:spAutoFit/>
          </a:bodyPr>
          <a:lstStyle/>
          <a:p>
            <a:pPr algn="ctr"/>
            <a:r>
              <a:rPr lang="en-US" sz="900" dirty="0">
                <a:solidFill>
                  <a:schemeClr val="bg1"/>
                </a:solidFill>
                <a:latin typeface="Arial" panose="020B0604020202020204" pitchFamily="34" charset="0"/>
                <a:cs typeface="Arial" panose="020B0604020202020204" pitchFamily="34" charset="0"/>
              </a:rPr>
              <a:t>https://ares.jsc.nasa.gov/interaction/lmdp/</a:t>
            </a:r>
            <a:endParaRPr lang="en-US" sz="900" dirty="0"/>
          </a:p>
        </p:txBody>
      </p:sp>
      <p:sp>
        <p:nvSpPr>
          <p:cNvPr id="6" name="Title 5"/>
          <p:cNvSpPr>
            <a:spLocks noGrp="1"/>
          </p:cNvSpPr>
          <p:nvPr>
            <p:ph type="title"/>
          </p:nvPr>
        </p:nvSpPr>
        <p:spPr>
          <a:xfrm>
            <a:off x="914400" y="48532"/>
            <a:ext cx="7620000" cy="561068"/>
          </a:xfrm>
        </p:spPr>
        <p:txBody>
          <a:bodyPr/>
          <a:lstStyle/>
          <a:p>
            <a:r>
              <a:rPr lang="en-US" sz="2800" b="1" dirty="0" smtClean="0">
                <a:solidFill>
                  <a:schemeClr val="bg1"/>
                </a:solidFill>
                <a:latin typeface="Arial" panose="020B0604020202020204" pitchFamily="34" charset="0"/>
                <a:cs typeface="Arial" panose="020B0604020202020204" pitchFamily="34" charset="0"/>
              </a:rPr>
              <a:t>Lunar Tools</a:t>
            </a:r>
            <a:endParaRPr lang="en-US" sz="28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CC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CC00"/>
            </a:solidFill>
            <a:effectLst/>
            <a:latin typeface="Times New Roman" pitchFamily="18" charset="0"/>
          </a:defRPr>
        </a:defPPr>
      </a:lstStyle>
    </a:lnDef>
    <a:txDef>
      <a:spPr>
        <a:noFill/>
      </a:spPr>
      <a:bodyPr wrap="square" rtlCol="0">
        <a:spAutoFit/>
      </a:bodyPr>
      <a:lstStyle>
        <a:defPPr>
          <a:defRPr sz="5400" b="1" dirty="0" smtClean="0">
            <a:solidFill>
              <a:schemeClr val="accent3"/>
            </a:solidFill>
            <a:latin typeface="Arial" panose="020B0604020202020204" pitchFamily="34" charset="0"/>
            <a:cs typeface="Arial" panose="020B0604020202020204" pitchFamily="34" charset="0"/>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29118</TotalTime>
  <Words>2381</Words>
  <Application>Microsoft Office PowerPoint</Application>
  <PresentationFormat>On-screen Show (4:3)</PresentationFormat>
  <Paragraphs>136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 Math</vt:lpstr>
      <vt:lpstr>Times New Roman</vt:lpstr>
      <vt:lpstr>Default Design</vt:lpstr>
      <vt:lpstr>The Earth’s Moon</vt:lpstr>
      <vt:lpstr>What We Knew About The Moon Before Apollo </vt:lpstr>
      <vt:lpstr>View Seen By Apollo 17</vt:lpstr>
      <vt:lpstr>Apollo Missions</vt:lpstr>
      <vt:lpstr>https://ares.jsc.nasa.gov/interaction/lmdp/</vt:lpstr>
      <vt:lpstr>https://ares.jsc.nasa.gov/interaction/lmdp/</vt:lpstr>
      <vt:lpstr>Astronaut Experiments On The Lunar Surface </vt:lpstr>
      <vt:lpstr>Lunar Geology </vt:lpstr>
      <vt:lpstr>Lunar Tools</vt:lpstr>
      <vt:lpstr>Caring For The  Samples On Earth </vt:lpstr>
      <vt:lpstr>https://ares.jsc.nasa.gov/interaction/lmdp/</vt:lpstr>
      <vt:lpstr>Far Side Of The Moon</vt:lpstr>
      <vt:lpstr>Anorthosite</vt:lpstr>
      <vt:lpstr>https://ares.jsc.nasa.gov/interaction/lmdp</vt:lpstr>
      <vt:lpstr>Breccia</vt:lpstr>
      <vt:lpstr>Lava Flows</vt:lpstr>
      <vt:lpstr>Basalt</vt:lpstr>
      <vt:lpstr>Orange Soil</vt:lpstr>
      <vt:lpstr>https://ares.jsc.nasa.gov/interaction/lmdp/</vt:lpstr>
      <vt:lpstr>Discoveries </vt:lpstr>
      <vt:lpstr>More Information</vt:lpstr>
    </vt:vector>
  </TitlesOfParts>
  <Company>NASA ODIN/OSF Seat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lmortiz</dc:creator>
  <cp:lastModifiedBy>Mueller, Lina P (JSC-XI111)[Jacobs Technology, Inc.]</cp:lastModifiedBy>
  <cp:revision>286</cp:revision>
  <cp:lastPrinted>2018-01-05T17:04:23Z</cp:lastPrinted>
  <dcterms:created xsi:type="dcterms:W3CDTF">2004-08-17T18:09:32Z</dcterms:created>
  <dcterms:modified xsi:type="dcterms:W3CDTF">2018-01-05T22:32:32Z</dcterms:modified>
</cp:coreProperties>
</file>